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482" r:id="rId3"/>
    <p:sldId id="481" r:id="rId4"/>
    <p:sldId id="483" r:id="rId5"/>
    <p:sldId id="495" r:id="rId6"/>
    <p:sldId id="487" r:id="rId7"/>
    <p:sldId id="494" r:id="rId8"/>
    <p:sldId id="496" r:id="rId9"/>
    <p:sldId id="555" r:id="rId10"/>
    <p:sldId id="556" r:id="rId11"/>
    <p:sldId id="261" r:id="rId12"/>
    <p:sldId id="490" r:id="rId13"/>
    <p:sldId id="283" r:id="rId14"/>
    <p:sldId id="382" r:id="rId15"/>
    <p:sldId id="384" r:id="rId16"/>
    <p:sldId id="586" r:id="rId17"/>
    <p:sldId id="598" r:id="rId18"/>
    <p:sldId id="599" r:id="rId19"/>
    <p:sldId id="585" r:id="rId20"/>
    <p:sldId id="587" r:id="rId21"/>
    <p:sldId id="588" r:id="rId22"/>
    <p:sldId id="589" r:id="rId23"/>
    <p:sldId id="590" r:id="rId24"/>
    <p:sldId id="591" r:id="rId25"/>
    <p:sldId id="592" r:id="rId26"/>
    <p:sldId id="595" r:id="rId27"/>
    <p:sldId id="594" r:id="rId28"/>
    <p:sldId id="596" r:id="rId29"/>
    <p:sldId id="597" r:id="rId30"/>
    <p:sldId id="299" r:id="rId31"/>
    <p:sldId id="492" r:id="rId32"/>
    <p:sldId id="502" r:id="rId33"/>
    <p:sldId id="498" r:id="rId34"/>
    <p:sldId id="516" r:id="rId35"/>
    <p:sldId id="517" r:id="rId36"/>
    <p:sldId id="518" r:id="rId37"/>
    <p:sldId id="519" r:id="rId38"/>
    <p:sldId id="520" r:id="rId39"/>
    <p:sldId id="521" r:id="rId40"/>
    <p:sldId id="522" r:id="rId41"/>
    <p:sldId id="523" r:id="rId42"/>
    <p:sldId id="524" r:id="rId43"/>
    <p:sldId id="525" r:id="rId44"/>
    <p:sldId id="515" r:id="rId45"/>
    <p:sldId id="526" r:id="rId46"/>
    <p:sldId id="505" r:id="rId47"/>
    <p:sldId id="527" r:id="rId48"/>
    <p:sldId id="528" r:id="rId49"/>
    <p:sldId id="529" r:id="rId50"/>
    <p:sldId id="531" r:id="rId51"/>
    <p:sldId id="530" r:id="rId52"/>
    <p:sldId id="506" r:id="rId53"/>
    <p:sldId id="534" r:id="rId54"/>
    <p:sldId id="535" r:id="rId55"/>
    <p:sldId id="532" r:id="rId56"/>
    <p:sldId id="536" r:id="rId57"/>
    <p:sldId id="537" r:id="rId58"/>
    <p:sldId id="539" r:id="rId59"/>
    <p:sldId id="538" r:id="rId60"/>
    <p:sldId id="510" r:id="rId61"/>
    <p:sldId id="540" r:id="rId62"/>
    <p:sldId id="541" r:id="rId63"/>
    <p:sldId id="542" r:id="rId64"/>
    <p:sldId id="543" r:id="rId65"/>
    <p:sldId id="545" r:id="rId66"/>
    <p:sldId id="544" r:id="rId67"/>
    <p:sldId id="546" r:id="rId68"/>
    <p:sldId id="504" r:id="rId69"/>
    <p:sldId id="513" r:id="rId70"/>
    <p:sldId id="548" r:id="rId71"/>
    <p:sldId id="553" r:id="rId72"/>
    <p:sldId id="550" r:id="rId73"/>
    <p:sldId id="547" r:id="rId74"/>
    <p:sldId id="549" r:id="rId75"/>
    <p:sldId id="551" r:id="rId76"/>
    <p:sldId id="552" r:id="rId77"/>
    <p:sldId id="493" r:id="rId78"/>
    <p:sldId id="499" r:id="rId79"/>
    <p:sldId id="557" r:id="rId80"/>
    <p:sldId id="500" r:id="rId81"/>
    <p:sldId id="501" r:id="rId82"/>
    <p:sldId id="559" r:id="rId83"/>
    <p:sldId id="560" r:id="rId84"/>
    <p:sldId id="562" r:id="rId85"/>
    <p:sldId id="563" r:id="rId86"/>
    <p:sldId id="564" r:id="rId87"/>
    <p:sldId id="565" r:id="rId88"/>
    <p:sldId id="567" r:id="rId89"/>
    <p:sldId id="568" r:id="rId90"/>
    <p:sldId id="569" r:id="rId91"/>
    <p:sldId id="570" r:id="rId92"/>
    <p:sldId id="571" r:id="rId93"/>
    <p:sldId id="512" r:id="rId94"/>
    <p:sldId id="573" r:id="rId95"/>
    <p:sldId id="574" r:id="rId96"/>
    <p:sldId id="575" r:id="rId97"/>
    <p:sldId id="576" r:id="rId98"/>
    <p:sldId id="577" r:id="rId99"/>
    <p:sldId id="578" r:id="rId100"/>
    <p:sldId id="579" r:id="rId101"/>
    <p:sldId id="580" r:id="rId102"/>
    <p:sldId id="583" r:id="rId103"/>
    <p:sldId id="584" r:id="rId104"/>
    <p:sldId id="572" r:id="rId105"/>
    <p:sldId id="600" r:id="rId106"/>
    <p:sldId id="601" r:id="rId107"/>
    <p:sldId id="368" r:id="rId10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sektion" id="{86072EAF-58C9-46E9-8175-B145660EFB2C}">
          <p14:sldIdLst>
            <p14:sldId id="256"/>
          </p14:sldIdLst>
        </p14:section>
        <p14:section name="Intro" id="{8899DFAE-272A-4342-918B-570D438A18B4}">
          <p14:sldIdLst>
            <p14:sldId id="482"/>
            <p14:sldId id="481"/>
            <p14:sldId id="483"/>
            <p14:sldId id="495"/>
            <p14:sldId id="487"/>
            <p14:sldId id="494"/>
            <p14:sldId id="496"/>
            <p14:sldId id="555"/>
            <p14:sldId id="556"/>
            <p14:sldId id="261"/>
            <p14:sldId id="490"/>
            <p14:sldId id="283"/>
            <p14:sldId id="382"/>
          </p14:sldIdLst>
        </p14:section>
        <p14:section name="Funktionel programmering" id="{F89187FA-6AC1-4F76-8F3A-536B1880383A}">
          <p14:sldIdLst>
            <p14:sldId id="384"/>
            <p14:sldId id="586"/>
            <p14:sldId id="598"/>
            <p14:sldId id="599"/>
            <p14:sldId id="585"/>
            <p14:sldId id="587"/>
            <p14:sldId id="588"/>
            <p14:sldId id="589"/>
            <p14:sldId id="590"/>
            <p14:sldId id="591"/>
            <p14:sldId id="592"/>
            <p14:sldId id="595"/>
            <p14:sldId id="594"/>
            <p14:sldId id="596"/>
            <p14:sldId id="597"/>
            <p14:sldId id="299"/>
          </p14:sldIdLst>
        </p14:section>
        <p14:section name="RDBMS" id="{28E774EE-5154-C048-833B-8968FB111387}">
          <p14:sldIdLst>
            <p14:sldId id="492"/>
            <p14:sldId id="502"/>
            <p14:sldId id="498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</p14:sldIdLst>
        </p14:section>
        <p14:section name="SQL" id="{956DF0B2-5523-D74C-972D-6DF910A811E7}">
          <p14:sldIdLst>
            <p14:sldId id="515"/>
            <p14:sldId id="526"/>
            <p14:sldId id="505"/>
            <p14:sldId id="527"/>
            <p14:sldId id="528"/>
            <p14:sldId id="529"/>
            <p14:sldId id="531"/>
            <p14:sldId id="530"/>
            <p14:sldId id="506"/>
            <p14:sldId id="534"/>
            <p14:sldId id="535"/>
            <p14:sldId id="532"/>
            <p14:sldId id="536"/>
            <p14:sldId id="537"/>
            <p14:sldId id="539"/>
            <p14:sldId id="538"/>
            <p14:sldId id="510"/>
            <p14:sldId id="540"/>
            <p14:sldId id="541"/>
            <p14:sldId id="542"/>
            <p14:sldId id="543"/>
            <p14:sldId id="545"/>
            <p14:sldId id="544"/>
            <p14:sldId id="546"/>
            <p14:sldId id="504"/>
            <p14:sldId id="513"/>
            <p14:sldId id="548"/>
            <p14:sldId id="553"/>
            <p14:sldId id="550"/>
            <p14:sldId id="547"/>
            <p14:sldId id="549"/>
            <p14:sldId id="551"/>
            <p14:sldId id="552"/>
          </p14:sldIdLst>
        </p14:section>
        <p14:section name="NETWORK, HTTP &amp; REST" id="{ABAEC049-A5E8-8947-9266-5F67C4675B23}">
          <p14:sldIdLst>
            <p14:sldId id="493"/>
            <p14:sldId id="499"/>
            <p14:sldId id="557"/>
            <p14:sldId id="500"/>
            <p14:sldId id="501"/>
            <p14:sldId id="559"/>
            <p14:sldId id="560"/>
            <p14:sldId id="562"/>
            <p14:sldId id="563"/>
            <p14:sldId id="564"/>
            <p14:sldId id="565"/>
            <p14:sldId id="567"/>
            <p14:sldId id="568"/>
            <p14:sldId id="569"/>
            <p14:sldId id="570"/>
            <p14:sldId id="571"/>
            <p14:sldId id="512"/>
            <p14:sldId id="573"/>
            <p14:sldId id="574"/>
            <p14:sldId id="575"/>
            <p14:sldId id="576"/>
            <p14:sldId id="577"/>
            <p14:sldId id="578"/>
            <p14:sldId id="579"/>
            <p14:sldId id="580"/>
            <p14:sldId id="583"/>
            <p14:sldId id="584"/>
            <p14:sldId id="572"/>
          </p14:sldIdLst>
        </p14:section>
        <p14:section name="Afslutnig" id="{2BB1E573-24AD-4829-A409-1A9AB4502CB6}">
          <p14:sldIdLst>
            <p14:sldId id="600"/>
            <p14:sldId id="601"/>
            <p14:sldId id="3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ers Bensen" initials="AB" lastIdx="1" clrIdx="0">
    <p:extLst>
      <p:ext uri="{19B8F6BF-5375-455C-9EA6-DF929625EA0E}">
        <p15:presenceInfo xmlns:p15="http://schemas.microsoft.com/office/powerpoint/2012/main" userId="9fb52ff13ece085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66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216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commentAuthors" Target="commentAuthor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9/29/22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270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9/29/22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936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9/29/22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996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9/29/22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258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fsnitsoversk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9/29/22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252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9/29/22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530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9/29/22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215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9/29/22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314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9/29/22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460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EC743F4-8769-40B4-85DF-6CB8DE9F66AA}" type="datetimeFigureOut">
              <a:rPr lang="en-US" smtClean="0"/>
              <a:pPr/>
              <a:t>9/29/22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2BD96E-3838-45D2-9031-D3AF67C920A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826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9/29/22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122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EC743F4-8769-40B4-85DF-6CB8DE9F66AA}" type="datetimeFigureOut">
              <a:rPr lang="en-US" smtClean="0"/>
              <a:pPr/>
              <a:t>9/29/22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F2BD96E-3838-45D2-9031-D3AF67C920A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120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ntrycoordinate.com/search/?keywords=Odense" TargetMode="External"/><Relationship Id="rId2" Type="http://schemas.openxmlformats.org/officeDocument/2006/relationships/hyperlink" Target="https://api.open-meteo.com/v1/forecast?latitude=55.403756&amp;longitude=10.402370&amp;hourly=temperature_2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dersBensen/python_101/raw/main/python3/exercises.zip" TargetMode="Externa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mailto:anders_bensen@hotmail.com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sql/sql_datatypes.asp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ersBensen/python_101/raw/main/python3/turbine_data.txt" TargetMode="External"/><Relationship Id="rId2" Type="http://schemas.openxmlformats.org/officeDocument/2006/relationships/hyperlink" Target="https://raw.githubusercontent.com/AndersBensen/python_101/main/python3/populate.sq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restfulapi.net/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coindesk.com/v1/bpi/currentprice.json" TargetMode="Externa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24D8A2-A99B-4E8F-B3C4-DB65E6346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5783" y="467647"/>
            <a:ext cx="6253317" cy="3686015"/>
          </a:xfrm>
        </p:spPr>
        <p:txBody>
          <a:bodyPr>
            <a:normAutofit/>
          </a:bodyPr>
          <a:lstStyle/>
          <a:p>
            <a:r>
              <a:rPr lang="da-DK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ØVET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24810FDD-7A62-4670-9EC6-4F30586F0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455621"/>
            <a:ext cx="6269347" cy="1238616"/>
          </a:xfrm>
        </p:spPr>
        <p:txBody>
          <a:bodyPr>
            <a:normAutofit/>
          </a:bodyPr>
          <a:lstStyle/>
          <a:p>
            <a:r>
              <a:rPr lang="da-DK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IDA d. 02/10/2022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836CB3-6CB1-42A2-B7E3-D8AE2D1D7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66"/>
          <a:stretch/>
        </p:blipFill>
        <p:spPr>
          <a:xfrm>
            <a:off x="-1" y="10"/>
            <a:ext cx="4635315" cy="68579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071" y="4343400"/>
            <a:ext cx="5636107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156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Dagens program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540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Funktionel programmering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SQLite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databaser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 API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Opsætning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Eksempel på en service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Hvad man kan gøre herfra og spørgerunde  </a:t>
            </a:r>
          </a:p>
          <a:p>
            <a:pPr lvl="1">
              <a:lnSpc>
                <a:spcPct val="150000"/>
              </a:lnSpc>
            </a:pP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>
              <a:lnSpc>
                <a:spcPct val="150000"/>
              </a:lnSpc>
            </a:pPr>
            <a:endParaRPr lang="da-DK" dirty="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C59B26D3-79F0-20B1-0FC0-F9011E781998}"/>
              </a:ext>
            </a:extLst>
          </p:cNvPr>
          <p:cNvSpPr/>
          <p:nvPr/>
        </p:nvSpPr>
        <p:spPr>
          <a:xfrm>
            <a:off x="845114" y="1960903"/>
            <a:ext cx="3467501" cy="51393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5" name="Lige forbindelse 4">
            <a:extLst>
              <a:ext uri="{FF2B5EF4-FFF2-40B4-BE49-F238E27FC236}">
                <a16:creationId xmlns:a16="http://schemas.microsoft.com/office/drawing/2014/main" id="{EBF608F4-F8CC-AF2D-CA0A-044E6A6FC243}"/>
              </a:ext>
            </a:extLst>
          </p:cNvPr>
          <p:cNvCxnSpPr>
            <a:cxnSpLocks/>
          </p:cNvCxnSpPr>
          <p:nvPr/>
        </p:nvCxnSpPr>
        <p:spPr>
          <a:xfrm>
            <a:off x="4303643" y="2194204"/>
            <a:ext cx="346750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felt 5">
            <a:extLst>
              <a:ext uri="{FF2B5EF4-FFF2-40B4-BE49-F238E27FC236}">
                <a16:creationId xmlns:a16="http://schemas.microsoft.com/office/drawing/2014/main" id="{CC235F07-2B6C-6F92-185E-644CEC925C2C}"/>
              </a:ext>
            </a:extLst>
          </p:cNvPr>
          <p:cNvSpPr txBox="1"/>
          <p:nvPr/>
        </p:nvSpPr>
        <p:spPr>
          <a:xfrm>
            <a:off x="7771145" y="2009538"/>
            <a:ext cx="452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Et anderledes paradigme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DF7A830-494D-6CB0-BF6A-089B667D886F}"/>
              </a:ext>
            </a:extLst>
          </p:cNvPr>
          <p:cNvSpPr/>
          <p:nvPr/>
        </p:nvSpPr>
        <p:spPr>
          <a:xfrm>
            <a:off x="845114" y="2488586"/>
            <a:ext cx="2554070" cy="417458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1EF154FC-E750-6DC6-F5DE-5AD5B1F95C61}"/>
              </a:ext>
            </a:extLst>
          </p:cNvPr>
          <p:cNvSpPr txBox="1"/>
          <p:nvPr/>
        </p:nvSpPr>
        <p:spPr>
          <a:xfrm>
            <a:off x="7771146" y="2512649"/>
            <a:ext cx="452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Datalagring &amp; kommunikation</a:t>
            </a:r>
          </a:p>
          <a:p>
            <a:endParaRPr lang="da-DK" dirty="0"/>
          </a:p>
        </p:txBody>
      </p:sp>
      <p:cxnSp>
        <p:nvCxnSpPr>
          <p:cNvPr id="9" name="Lige forbindelse 8">
            <a:extLst>
              <a:ext uri="{FF2B5EF4-FFF2-40B4-BE49-F238E27FC236}">
                <a16:creationId xmlns:a16="http://schemas.microsoft.com/office/drawing/2014/main" id="{76D9D00A-3866-4729-AF2F-A4E0AC67F43C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3399184" y="2697315"/>
            <a:ext cx="437196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C9FA5B01-360B-FB6D-3125-B335817A1B89}"/>
              </a:ext>
            </a:extLst>
          </p:cNvPr>
          <p:cNvSpPr/>
          <p:nvPr/>
        </p:nvSpPr>
        <p:spPr>
          <a:xfrm>
            <a:off x="845114" y="2906043"/>
            <a:ext cx="2096869" cy="41745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1" name="Lige forbindelse 10">
            <a:extLst>
              <a:ext uri="{FF2B5EF4-FFF2-40B4-BE49-F238E27FC236}">
                <a16:creationId xmlns:a16="http://schemas.microsoft.com/office/drawing/2014/main" id="{A3F8D149-3A5D-9837-D6F7-751E909895E0}"/>
              </a:ext>
            </a:extLst>
          </p:cNvPr>
          <p:cNvCxnSpPr>
            <a:cxnSpLocks/>
          </p:cNvCxnSpPr>
          <p:nvPr/>
        </p:nvCxnSpPr>
        <p:spPr>
          <a:xfrm>
            <a:off x="2941983" y="3114772"/>
            <a:ext cx="482916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felt 11">
            <a:extLst>
              <a:ext uri="{FF2B5EF4-FFF2-40B4-BE49-F238E27FC236}">
                <a16:creationId xmlns:a16="http://schemas.microsoft.com/office/drawing/2014/main" id="{67739458-0923-E571-1F2A-982479912932}"/>
              </a:ext>
            </a:extLst>
          </p:cNvPr>
          <p:cNvSpPr txBox="1"/>
          <p:nvPr/>
        </p:nvSpPr>
        <p:spPr>
          <a:xfrm>
            <a:off x="7771145" y="2919793"/>
            <a:ext cx="452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Netværkskald (HTTP)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9FC7732-05E7-3B0B-300B-F36321AB2E82}"/>
              </a:ext>
            </a:extLst>
          </p:cNvPr>
          <p:cNvSpPr/>
          <p:nvPr/>
        </p:nvSpPr>
        <p:spPr>
          <a:xfrm>
            <a:off x="741594" y="4232963"/>
            <a:ext cx="3863962" cy="51102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Tekstfelt 13">
            <a:extLst>
              <a:ext uri="{FF2B5EF4-FFF2-40B4-BE49-F238E27FC236}">
                <a16:creationId xmlns:a16="http://schemas.microsoft.com/office/drawing/2014/main" id="{9F4D0047-495C-15FC-2257-6A0503569EFD}"/>
              </a:ext>
            </a:extLst>
          </p:cNvPr>
          <p:cNvSpPr txBox="1"/>
          <p:nvPr/>
        </p:nvSpPr>
        <p:spPr>
          <a:xfrm>
            <a:off x="7802349" y="4326472"/>
            <a:ext cx="4118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Hvordan man binder det hele sammen</a:t>
            </a:r>
          </a:p>
        </p:txBody>
      </p:sp>
      <p:cxnSp>
        <p:nvCxnSpPr>
          <p:cNvPr id="15" name="Lige forbindelse 14">
            <a:extLst>
              <a:ext uri="{FF2B5EF4-FFF2-40B4-BE49-F238E27FC236}">
                <a16:creationId xmlns:a16="http://schemas.microsoft.com/office/drawing/2014/main" id="{1E421847-125A-FDAB-C3FD-31A72DF07173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4605556" y="4488477"/>
            <a:ext cx="3165589" cy="3190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lipse 16">
            <a:extLst>
              <a:ext uri="{FF2B5EF4-FFF2-40B4-BE49-F238E27FC236}">
                <a16:creationId xmlns:a16="http://schemas.microsoft.com/office/drawing/2014/main" id="{894A7527-D651-2171-7C23-FF02BE8C0B5F}"/>
              </a:ext>
            </a:extLst>
          </p:cNvPr>
          <p:cNvSpPr/>
          <p:nvPr/>
        </p:nvSpPr>
        <p:spPr>
          <a:xfrm>
            <a:off x="845114" y="4743993"/>
            <a:ext cx="5018974" cy="495408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A192F42A-053A-6F00-E136-A89CBFEC2642}"/>
              </a:ext>
            </a:extLst>
          </p:cNvPr>
          <p:cNvSpPr txBox="1"/>
          <p:nvPr/>
        </p:nvSpPr>
        <p:spPr>
          <a:xfrm>
            <a:off x="7771145" y="4775125"/>
            <a:ext cx="452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Afrunding</a:t>
            </a:r>
          </a:p>
        </p:txBody>
      </p:sp>
      <p:cxnSp>
        <p:nvCxnSpPr>
          <p:cNvPr id="19" name="Lige forbindelse 18">
            <a:extLst>
              <a:ext uri="{FF2B5EF4-FFF2-40B4-BE49-F238E27FC236}">
                <a16:creationId xmlns:a16="http://schemas.microsoft.com/office/drawing/2014/main" id="{D2429AD9-3A81-5FF6-1BD2-99BF6C2E0C7C}"/>
              </a:ext>
            </a:extLst>
          </p:cNvPr>
          <p:cNvCxnSpPr>
            <a:cxnSpLocks/>
            <a:stCxn id="17" idx="6"/>
            <a:endCxn id="18" idx="1"/>
          </p:cNvCxnSpPr>
          <p:nvPr/>
        </p:nvCxnSpPr>
        <p:spPr>
          <a:xfrm flipV="1">
            <a:off x="5864088" y="4959791"/>
            <a:ext cx="1907057" cy="3190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3998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Flask, flere argumenter &amp; retur JSON</a:t>
            </a:r>
          </a:p>
        </p:txBody>
      </p:sp>
      <p:pic>
        <p:nvPicPr>
          <p:cNvPr id="10" name="Billede 9">
            <a:extLst>
              <a:ext uri="{FF2B5EF4-FFF2-40B4-BE49-F238E27FC236}">
                <a16:creationId xmlns:a16="http://schemas.microsoft.com/office/drawing/2014/main" id="{399079A8-18FC-46CA-045B-06B54568B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81" y="1835150"/>
            <a:ext cx="4572000" cy="3187700"/>
          </a:xfrm>
          <a:prstGeom prst="rect">
            <a:avLst/>
          </a:prstGeom>
        </p:spPr>
      </p:pic>
      <p:pic>
        <p:nvPicPr>
          <p:cNvPr id="17" name="Billede 16">
            <a:extLst>
              <a:ext uri="{FF2B5EF4-FFF2-40B4-BE49-F238E27FC236}">
                <a16:creationId xmlns:a16="http://schemas.microsoft.com/office/drawing/2014/main" id="{06096198-A589-0F3C-BFAF-461956723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615" y="1934950"/>
            <a:ext cx="5376635" cy="153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79757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Billede 24">
            <a:extLst>
              <a:ext uri="{FF2B5EF4-FFF2-40B4-BE49-F238E27FC236}">
                <a16:creationId xmlns:a16="http://schemas.microsoft.com/office/drawing/2014/main" id="{563258E7-7FDE-4C38-6377-5A35BAD68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615" y="1934950"/>
            <a:ext cx="5376635" cy="1535240"/>
          </a:xfrm>
          <a:prstGeom prst="rect">
            <a:avLst/>
          </a:prstGeom>
        </p:spPr>
      </p:pic>
      <p:pic>
        <p:nvPicPr>
          <p:cNvPr id="19" name="Billede 18">
            <a:extLst>
              <a:ext uri="{FF2B5EF4-FFF2-40B4-BE49-F238E27FC236}">
                <a16:creationId xmlns:a16="http://schemas.microsoft.com/office/drawing/2014/main" id="{096CFA2D-C33C-72BA-8929-620D70803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81" y="1835150"/>
            <a:ext cx="4572000" cy="31877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Flask, flere argumenter &amp; retur JSON</a:t>
            </a:r>
          </a:p>
        </p:txBody>
      </p:sp>
      <p:cxnSp>
        <p:nvCxnSpPr>
          <p:cNvPr id="12" name="Lige pilforbindelse 11">
            <a:extLst>
              <a:ext uri="{FF2B5EF4-FFF2-40B4-BE49-F238E27FC236}">
                <a16:creationId xmlns:a16="http://schemas.microsoft.com/office/drawing/2014/main" id="{3E6B3BFD-B652-8FE3-D6D7-64127C782F9D}"/>
              </a:ext>
            </a:extLst>
          </p:cNvPr>
          <p:cNvCxnSpPr>
            <a:cxnSpLocks/>
          </p:cNvCxnSpPr>
          <p:nvPr/>
        </p:nvCxnSpPr>
        <p:spPr>
          <a:xfrm flipV="1">
            <a:off x="5165123" y="2174789"/>
            <a:ext cx="3789407" cy="1112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Lige pilforbindelse 14">
            <a:extLst>
              <a:ext uri="{FF2B5EF4-FFF2-40B4-BE49-F238E27FC236}">
                <a16:creationId xmlns:a16="http://schemas.microsoft.com/office/drawing/2014/main" id="{917AF532-CE8B-3B7C-8503-96BCF5A65862}"/>
              </a:ext>
            </a:extLst>
          </p:cNvPr>
          <p:cNvCxnSpPr>
            <a:cxnSpLocks/>
          </p:cNvCxnSpPr>
          <p:nvPr/>
        </p:nvCxnSpPr>
        <p:spPr>
          <a:xfrm flipV="1">
            <a:off x="5165123" y="2174789"/>
            <a:ext cx="4135396" cy="1318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91512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>
            <a:extLst>
              <a:ext uri="{FF2B5EF4-FFF2-40B4-BE49-F238E27FC236}">
                <a16:creationId xmlns:a16="http://schemas.microsoft.com/office/drawing/2014/main" id="{5A6A8BDB-91F7-10AC-24B7-7CA4DF396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615" y="1934950"/>
            <a:ext cx="5376635" cy="1535240"/>
          </a:xfrm>
          <a:prstGeom prst="rect">
            <a:avLst/>
          </a:prstGeom>
        </p:spPr>
      </p:pic>
      <p:pic>
        <p:nvPicPr>
          <p:cNvPr id="19" name="Billede 18">
            <a:extLst>
              <a:ext uri="{FF2B5EF4-FFF2-40B4-BE49-F238E27FC236}">
                <a16:creationId xmlns:a16="http://schemas.microsoft.com/office/drawing/2014/main" id="{096CFA2D-C33C-72BA-8929-620D70803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81" y="1835150"/>
            <a:ext cx="4572000" cy="31877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Flask, flere argumenter &amp; retur JSON</a:t>
            </a:r>
          </a:p>
        </p:txBody>
      </p:sp>
      <p:cxnSp>
        <p:nvCxnSpPr>
          <p:cNvPr id="12" name="Lige pilforbindelse 11">
            <a:extLst>
              <a:ext uri="{FF2B5EF4-FFF2-40B4-BE49-F238E27FC236}">
                <a16:creationId xmlns:a16="http://schemas.microsoft.com/office/drawing/2014/main" id="{3E6B3BFD-B652-8FE3-D6D7-64127C782F9D}"/>
              </a:ext>
            </a:extLst>
          </p:cNvPr>
          <p:cNvCxnSpPr>
            <a:cxnSpLocks/>
          </p:cNvCxnSpPr>
          <p:nvPr/>
        </p:nvCxnSpPr>
        <p:spPr>
          <a:xfrm flipV="1">
            <a:off x="5165123" y="2174789"/>
            <a:ext cx="3789407" cy="1112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Lige pilforbindelse 14">
            <a:extLst>
              <a:ext uri="{FF2B5EF4-FFF2-40B4-BE49-F238E27FC236}">
                <a16:creationId xmlns:a16="http://schemas.microsoft.com/office/drawing/2014/main" id="{917AF532-CE8B-3B7C-8503-96BCF5A65862}"/>
              </a:ext>
            </a:extLst>
          </p:cNvPr>
          <p:cNvCxnSpPr>
            <a:cxnSpLocks/>
          </p:cNvCxnSpPr>
          <p:nvPr/>
        </p:nvCxnSpPr>
        <p:spPr>
          <a:xfrm flipV="1">
            <a:off x="5165123" y="2174789"/>
            <a:ext cx="4135396" cy="1318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kstfelt 2">
            <a:extLst>
              <a:ext uri="{FF2B5EF4-FFF2-40B4-BE49-F238E27FC236}">
                <a16:creationId xmlns:a16="http://schemas.microsoft.com/office/drawing/2014/main" id="{0624A312-4460-93F5-2CDE-5A5496DAB0D0}"/>
              </a:ext>
            </a:extLst>
          </p:cNvPr>
          <p:cNvSpPr txBox="1"/>
          <p:nvPr/>
        </p:nvSpPr>
        <p:spPr>
          <a:xfrm>
            <a:off x="5916238" y="3791822"/>
            <a:ext cx="4998720" cy="235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vi kan give flere argumenter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Ved at hive dem ud af ”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requestet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 sætte at metoden skal kunne GET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 vi kan returnere med {} så laver Flask det om til JSON for os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4931294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>
            <a:extLst>
              <a:ext uri="{FF2B5EF4-FFF2-40B4-BE49-F238E27FC236}">
                <a16:creationId xmlns:a16="http://schemas.microsoft.com/office/drawing/2014/main" id="{9AAD6A8D-DD11-5E2A-4DC6-25BC20547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615" y="1934950"/>
            <a:ext cx="5376635" cy="1535240"/>
          </a:xfrm>
          <a:prstGeom prst="rect">
            <a:avLst/>
          </a:prstGeom>
        </p:spPr>
      </p:pic>
      <p:pic>
        <p:nvPicPr>
          <p:cNvPr id="19" name="Billede 18">
            <a:extLst>
              <a:ext uri="{FF2B5EF4-FFF2-40B4-BE49-F238E27FC236}">
                <a16:creationId xmlns:a16="http://schemas.microsoft.com/office/drawing/2014/main" id="{096CFA2D-C33C-72BA-8929-620D70803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81" y="1835150"/>
            <a:ext cx="4572000" cy="31877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Flask, flere argumenter &amp; retur JSON</a:t>
            </a:r>
          </a:p>
        </p:txBody>
      </p:sp>
      <p:cxnSp>
        <p:nvCxnSpPr>
          <p:cNvPr id="12" name="Lige pilforbindelse 11">
            <a:extLst>
              <a:ext uri="{FF2B5EF4-FFF2-40B4-BE49-F238E27FC236}">
                <a16:creationId xmlns:a16="http://schemas.microsoft.com/office/drawing/2014/main" id="{3E6B3BFD-B652-8FE3-D6D7-64127C782F9D}"/>
              </a:ext>
            </a:extLst>
          </p:cNvPr>
          <p:cNvCxnSpPr>
            <a:cxnSpLocks/>
          </p:cNvCxnSpPr>
          <p:nvPr/>
        </p:nvCxnSpPr>
        <p:spPr>
          <a:xfrm flipV="1">
            <a:off x="5165123" y="2174789"/>
            <a:ext cx="3789407" cy="1112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Lige pilforbindelse 14">
            <a:extLst>
              <a:ext uri="{FF2B5EF4-FFF2-40B4-BE49-F238E27FC236}">
                <a16:creationId xmlns:a16="http://schemas.microsoft.com/office/drawing/2014/main" id="{917AF532-CE8B-3B7C-8503-96BCF5A65862}"/>
              </a:ext>
            </a:extLst>
          </p:cNvPr>
          <p:cNvCxnSpPr>
            <a:cxnSpLocks/>
          </p:cNvCxnSpPr>
          <p:nvPr/>
        </p:nvCxnSpPr>
        <p:spPr>
          <a:xfrm flipV="1">
            <a:off x="5165123" y="2174789"/>
            <a:ext cx="4135396" cy="1318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kstfelt 2">
            <a:extLst>
              <a:ext uri="{FF2B5EF4-FFF2-40B4-BE49-F238E27FC236}">
                <a16:creationId xmlns:a16="http://schemas.microsoft.com/office/drawing/2014/main" id="{0624A312-4460-93F5-2CDE-5A5496DAB0D0}"/>
              </a:ext>
            </a:extLst>
          </p:cNvPr>
          <p:cNvSpPr txBox="1"/>
          <p:nvPr/>
        </p:nvSpPr>
        <p:spPr>
          <a:xfrm>
            <a:off x="5916238" y="3791822"/>
            <a:ext cx="4998720" cy="235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vi kan give flere argumenter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Ved at hive dem ud af ”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requestet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 sætte at metoden skal kunne GET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 vi kan returnere med {} så laver Flask det om til JSON for os</a:t>
            </a:r>
            <a:endParaRPr lang="da-DK" dirty="0"/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C34B2DC7-524D-0BC7-2CD2-C2C3148FA7B3}"/>
              </a:ext>
            </a:extLst>
          </p:cNvPr>
          <p:cNvSpPr txBox="1"/>
          <p:nvPr/>
        </p:nvSpPr>
        <p:spPr>
          <a:xfrm>
            <a:off x="1019880" y="5167401"/>
            <a:ext cx="10213200" cy="50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4602260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332F1-3547-4701-B837-43F840BCF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Opgaver pt. 3 (30-40 minutter)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63EE13CA-3B71-4E00-AB4A-8824335CFB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26867" y="1699340"/>
                <a:ext cx="10312126" cy="4644307"/>
              </a:xfrm>
            </p:spPr>
            <p:txBody>
              <a:bodyPr>
                <a:noAutofit/>
              </a:bodyPr>
              <a:lstStyle/>
              <a:p>
                <a:pPr marL="457200" indent="-457200">
                  <a:lnSpc>
                    <a:spcPct val="100000"/>
                  </a:lnSpc>
                  <a:buClrTx/>
                  <a:buFont typeface="+mj-lt"/>
                  <a:buAutoNum type="arabicPeriod"/>
                </a:pPr>
                <a:r>
                  <a:rPr lang="da-DK" sz="1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Lav et API med Flask til at løse andengradsligninger og returner </a:t>
                </a:r>
                <a:br>
                  <a:rPr lang="da-DK" sz="1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da-DK" sz="1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 to x-skæringer som JSON.  Svaret skal se ud som til højre:    </a:t>
                </a:r>
                <a:endParaRPr lang="da-DK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sz="1200" b="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 </a:t>
                </a:r>
                <a:r>
                  <a:rPr lang="da-DK" sz="1200" b="0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install</a:t>
                </a:r>
                <a:r>
                  <a:rPr lang="da-DK" sz="1200" b="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flask</a:t>
                </a:r>
              </a:p>
              <a:p>
                <a:pPr lvl="1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sz="1200" b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Hints: </a:t>
                </a:r>
                <a14:m>
                  <m:oMath xmlns:m="http://schemas.openxmlformats.org/officeDocument/2006/math">
                    <m:r>
                      <a:rPr lang="da-DK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a-DK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1=</m:t>
                    </m:r>
                    <m:f>
                      <m:fPr>
                        <m:ctrlPr>
                          <a:rPr lang="da-DK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a-DK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a-DK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da-DK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da-DK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a-DK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a-DK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a-DK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−4</m:t>
                            </m:r>
                            <m:r>
                              <a:rPr lang="da-DK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𝑎𝑐</m:t>
                            </m:r>
                          </m:e>
                        </m:rad>
                      </m:num>
                      <m:den>
                        <m:r>
                          <a:rPr lang="da-DK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a-DK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da-DK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a-DK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a-DK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a-DK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da-DK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a-DK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a-DK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a-DK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da-DK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da-DK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a-DK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a-DK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a-DK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−4</m:t>
                            </m:r>
                            <m:r>
                              <a:rPr lang="da-DK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𝑎𝑐</m:t>
                            </m:r>
                          </m:e>
                        </m:rad>
                      </m:num>
                      <m:den>
                        <m:r>
                          <a:rPr lang="da-DK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a-DK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da-DK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lnSpc>
                    <a:spcPct val="100000"/>
                  </a:lnSpc>
                  <a:buClrTx/>
                  <a:buFont typeface="+mj-lt"/>
                  <a:buAutoNum type="arabicPeriod"/>
                </a:pPr>
                <a:r>
                  <a:rPr lang="da-DK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Kald </a:t>
                </a:r>
                <a:r>
                  <a:rPr lang="da-DK" sz="12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api’et</a:t>
                </a:r>
                <a:r>
                  <a:rPr lang="da-DK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da-DK" sz="1200" b="1" dirty="0">
                    <a:latin typeface="Times New Roman" panose="02020603050405020304" pitchFamily="18" charset="0"/>
                    <a:cs typeface="Times New Roman" panose="02020603050405020304" pitchFamily="18" charset="0"/>
                    <a:hlinkClick r:id="rId2"/>
                  </a:rPr>
                  <a:t>https://api.open-meteo.com/v1/forecast?latitude=55.403756&amp;longitude=10.402370&amp;hourly=temperature_2m</a:t>
                </a:r>
                <a:br>
                  <a:rPr lang="da-DK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da-DK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med </a:t>
                </a:r>
                <a:r>
                  <a:rPr lang="da-DK" sz="12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requests</a:t>
                </a:r>
                <a:r>
                  <a:rPr lang="da-DK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biblioteket. Men udskift 55.40… og 10.40… med din Bys latitude og </a:t>
                </a:r>
                <a:r>
                  <a:rPr lang="da-DK" sz="12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longitude</a:t>
                </a:r>
                <a:r>
                  <a:rPr lang="da-DK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de kan f.eks. slås op her: </a:t>
                </a:r>
                <a:r>
                  <a:rPr lang="da-DK" sz="1200" b="1" dirty="0">
                    <a:latin typeface="Times New Roman" panose="02020603050405020304" pitchFamily="18" charset="0"/>
                    <a:cs typeface="Times New Roman" panose="02020603050405020304" pitchFamily="18" charset="0"/>
                    <a:hlinkClick r:id="rId3"/>
                  </a:rPr>
                  <a:t>https://www.countrycoordinate.com/search/?keywords=Odense</a:t>
                </a:r>
                <a:r>
                  <a:rPr lang="da-DK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og gem svaret i en variabel som </a:t>
                </a:r>
                <a:r>
                  <a:rPr lang="da-DK" sz="12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json</a:t>
                </a:r>
                <a:r>
                  <a:rPr lang="da-DK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da-DK" sz="11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sz="1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 </a:t>
                </a:r>
                <a:r>
                  <a:rPr lang="da-DK" sz="1200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install</a:t>
                </a:r>
                <a:r>
                  <a:rPr lang="da-DK" sz="1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1200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requests</a:t>
                </a:r>
                <a:endParaRPr lang="da-DK" sz="12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Gem temperaturen ud i en variabel.</a:t>
                </a:r>
              </a:p>
              <a:p>
                <a:pPr lvl="2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Hints: </a:t>
                </a:r>
                <a:r>
                  <a:rPr lang="da-DK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['</a:t>
                </a:r>
                <a:r>
                  <a:rPr lang="da-DK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hourly</a:t>
                </a:r>
                <a:r>
                  <a:rPr lang="da-DK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]['temperature_2m']</a:t>
                </a:r>
                <a:endParaRPr lang="da-DK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Plot nu temperaturen over de første 24 timer vha. </a:t>
                </a:r>
                <a:r>
                  <a:rPr lang="da-DK" sz="12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matplotlib.pyplot</a:t>
                </a:r>
                <a:r>
                  <a:rPr lang="da-DK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pPr lvl="2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sz="1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 </a:t>
                </a:r>
                <a:r>
                  <a:rPr lang="da-DK" sz="1200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install</a:t>
                </a:r>
                <a:r>
                  <a:rPr lang="da-DK" sz="1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1200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matplotlib</a:t>
                </a:r>
                <a:endParaRPr lang="da-DK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lnSpc>
                    <a:spcPct val="100000"/>
                  </a:lnSpc>
                  <a:buClrTx/>
                  <a:buFont typeface="+mj-lt"/>
                  <a:buAutoNum type="arabicPeriod"/>
                </a:pPr>
                <a:r>
                  <a:rPr lang="da-DK" sz="1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(Ekstra) Lav et API (”/</a:t>
                </a:r>
                <a:r>
                  <a:rPr lang="da-DK" sz="12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beers</a:t>
                </a:r>
                <a:r>
                  <a:rPr lang="da-DK" sz="1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/”) med Flask til at kunne GET alle øl i din database fra opgave 2.1.  </a:t>
                </a:r>
              </a:p>
              <a:p>
                <a:pPr lvl="1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Lav også et API til at hente alle øl af samme type (”/</a:t>
                </a:r>
                <a:r>
                  <a:rPr lang="da-DK" sz="12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beer</a:t>
                </a:r>
                <a:r>
                  <a:rPr lang="da-DK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/&lt;kind&gt;”) i databasen. </a:t>
                </a:r>
              </a:p>
              <a:p>
                <a:pPr lvl="1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sz="1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!VIGTIGT!</a:t>
                </a:r>
                <a:r>
                  <a:rPr lang="da-DK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initialiser databasen med det her argument: </a:t>
                </a:r>
                <a:r>
                  <a:rPr lang="da-DK" sz="1200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db</a:t>
                </a:r>
                <a:r>
                  <a:rPr lang="da-DK" sz="1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sqlite3.connect(”</a:t>
                </a:r>
                <a:r>
                  <a:rPr lang="da-DK" sz="1200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mydb.db</a:t>
                </a:r>
                <a:r>
                  <a:rPr lang="da-DK" sz="1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”, </a:t>
                </a:r>
                <a:r>
                  <a:rPr lang="da-DK" sz="1200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check_same_thread</a:t>
                </a:r>
                <a:r>
                  <a:rPr lang="da-DK" sz="1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=False)</a:t>
                </a:r>
                <a:endParaRPr lang="da-DK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Hints:</a:t>
                </a:r>
                <a:endParaRPr lang="da-DK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sz="105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Lav en liste hvor du gemmer hvert øl som et  JSON objekt i listen og returner den. </a:t>
                </a:r>
              </a:p>
              <a:p>
                <a:pPr lvl="2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sz="105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Hvis du har et mellemrum i din type af øl, så kan du f.eks. skrive sådan her i URL’en: /</a:t>
                </a:r>
                <a:r>
                  <a:rPr lang="da-DK" sz="105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beer</a:t>
                </a:r>
                <a:r>
                  <a:rPr lang="da-DK" sz="105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</a:t>
                </a:r>
                <a:r>
                  <a:rPr lang="da-DK" sz="1050" b="0" i="0" dirty="0">
                    <a:solidFill>
                      <a:srgbClr val="21212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Organic%20Pilsner  (%20 svarer til mellemrum i computer sprog). </a:t>
                </a:r>
                <a:endParaRPr lang="da-DK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buClrTx/>
                  <a:buFont typeface="Arial" panose="020B0604020202020204" pitchFamily="34" charset="0"/>
                  <a:buChar char="•"/>
                </a:pPr>
                <a:endParaRPr lang="da-DK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20000"/>
                  </a:lnSpc>
                  <a:buClrTx/>
                  <a:buNone/>
                </a:pPr>
                <a:endParaRPr lang="da-DK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92608" lvl="1" indent="0">
                  <a:lnSpc>
                    <a:spcPct val="120000"/>
                  </a:lnSpc>
                  <a:buClrTx/>
                  <a:buNone/>
                </a:pPr>
                <a:r>
                  <a:rPr lang="da-DK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da-DK" sz="1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buClrTx/>
                  <a:buFont typeface="Arial" panose="020B0604020202020204" pitchFamily="34" charset="0"/>
                  <a:buChar char="•"/>
                </a:pPr>
                <a:endParaRPr lang="da-DK" sz="1400" dirty="0">
                  <a:solidFill>
                    <a:schemeClr val="tx1"/>
                  </a:solidFill>
                </a:endParaRPr>
              </a:p>
              <a:p>
                <a:pPr marL="201168" lvl="1" indent="0">
                  <a:buClrTx/>
                  <a:buNone/>
                </a:pPr>
                <a:endParaRPr lang="da-DK" sz="1400" dirty="0">
                  <a:solidFill>
                    <a:schemeClr val="tx1"/>
                  </a:solidFill>
                </a:endParaRPr>
              </a:p>
              <a:p>
                <a:pPr lvl="1">
                  <a:buClrTx/>
                  <a:buFont typeface="Arial" panose="020B0604020202020204" pitchFamily="34" charset="0"/>
                  <a:buChar char="•"/>
                </a:pPr>
                <a:endParaRPr lang="da-DK" sz="1400" dirty="0">
                  <a:solidFill>
                    <a:schemeClr val="tx1"/>
                  </a:solidFill>
                </a:endParaRPr>
              </a:p>
              <a:p>
                <a:pPr marL="0" indent="0">
                  <a:buClrTx/>
                  <a:buNone/>
                </a:pPr>
                <a:endParaRPr lang="da-DK" sz="1400" dirty="0">
                  <a:solidFill>
                    <a:schemeClr val="tx1"/>
                  </a:solidFill>
                </a:endParaRPr>
              </a:p>
              <a:p>
                <a:pPr marL="201168" lvl="1" indent="0">
                  <a:buClrTx/>
                  <a:buNone/>
                </a:pPr>
                <a:r>
                  <a:rPr lang="da-DK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63EE13CA-3B71-4E00-AB4A-8824335CFB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26867" y="1699340"/>
                <a:ext cx="10312126" cy="4644307"/>
              </a:xfrm>
              <a:blipFill>
                <a:blip r:embed="rId4"/>
                <a:stretch>
                  <a:fillRect l="-861" b="-163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Billede 10">
            <a:extLst>
              <a:ext uri="{FF2B5EF4-FFF2-40B4-BE49-F238E27FC236}">
                <a16:creationId xmlns:a16="http://schemas.microsoft.com/office/drawing/2014/main" id="{2EC0BC35-6D7B-403A-0874-C79AF68A3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173" y="1753688"/>
            <a:ext cx="3855651" cy="110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40919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binde det hele sammen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175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eksempel på hvordan man kan bruge koncepterne fra i dag sammen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 hvor nemt det er at gå fra at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connecte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til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SQLite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til at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connecte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til en ægte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databse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Hvis man bygger det rigtigt</a:t>
            </a: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0834647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Afrunding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4666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Beklager de (måske) mange nye koncepter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 i kan muntre jer op med at med de her koncepter kan man komme virkelig langt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Alle (99%) software firmaer bruger SQL databaser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Stortset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alle ”services” bliver udstillet igennem REST/HTTP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API’er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dag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Læs evt. slidesne igennem flere gange og prøv at lave opgaverne igen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færreste forstår det hele første gang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Koncepterne kræver tid og arbejde for forståelse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Løsninger til opgaver og mini programmet kan findes her: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hlinkClick r:id="rId2"/>
              </a:rPr>
              <a:t>https://github.com/AndersBensen/python_101/raw/main/python3/exercises.zip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8838096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2434EA-0FD5-46A3-AC52-58B0FAED3D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Spørgsmål? 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E4947F20-D627-4407-856D-2C405B23C625}"/>
              </a:ext>
            </a:extLst>
          </p:cNvPr>
          <p:cNvSpPr txBox="1"/>
          <p:nvPr/>
        </p:nvSpPr>
        <p:spPr>
          <a:xfrm>
            <a:off x="1331089" y="4525701"/>
            <a:ext cx="4143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hlinkClick r:id="rId2"/>
              </a:rPr>
              <a:t>anders_bensen@hotmail.com</a:t>
            </a:r>
            <a:r>
              <a:rPr lang="da-DK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196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Efter i dag kan I: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5081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Forstå anderledes paradigmer end imperativt og objektorienteret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Forstå hvordan computere kan kommunikere igennem Python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 internettets rygrad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Gemme data &amp; kommunikere med SQL databaser i Python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værktøjer nok til at bygge moderne programmer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hvordan når vi der til?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Ved små ”forelæsninger”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 lidt liveprogrammering fra undertegnet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Opgaveløsning</a:t>
            </a:r>
          </a:p>
          <a:p>
            <a:pPr lvl="1">
              <a:lnSpc>
                <a:spcPct val="150000"/>
              </a:lnSpc>
            </a:pP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29634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Efter i dag kan I: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5081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Forstå anderledes paradigmer end imperativt og objektorienteret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Forstå hvordan computere kan kommunikere igennem Python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 internettets rygrad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Gemme data &amp; kommunikere med SQL databaser i Python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værktøjer nok til at bygge moderne programmer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hvordan når vi der til?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Ved små ”forelæsninger”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 lidt liveprogrammering fra undertegnet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Opgaveløsning</a:t>
            </a:r>
          </a:p>
          <a:p>
            <a:pPr lvl="1">
              <a:lnSpc>
                <a:spcPct val="150000"/>
              </a:lnSpc>
            </a:pP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da-DK" dirty="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1DF1F2C8-CA22-3133-B8F4-2FEB66985E19}"/>
              </a:ext>
            </a:extLst>
          </p:cNvPr>
          <p:cNvSpPr/>
          <p:nvPr/>
        </p:nvSpPr>
        <p:spPr>
          <a:xfrm>
            <a:off x="1097280" y="5652025"/>
            <a:ext cx="2826650" cy="457039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5" name="Lige forbindelse 4">
            <a:extLst>
              <a:ext uri="{FF2B5EF4-FFF2-40B4-BE49-F238E27FC236}">
                <a16:creationId xmlns:a16="http://schemas.microsoft.com/office/drawing/2014/main" id="{E6EDEE71-3B17-8D1D-8218-39D4417AEF98}"/>
              </a:ext>
            </a:extLst>
          </p:cNvPr>
          <p:cNvCxnSpPr>
            <a:cxnSpLocks/>
          </p:cNvCxnSpPr>
          <p:nvPr/>
        </p:nvCxnSpPr>
        <p:spPr>
          <a:xfrm flipV="1">
            <a:off x="3923930" y="5875010"/>
            <a:ext cx="496851" cy="5534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felt 5">
            <a:extLst>
              <a:ext uri="{FF2B5EF4-FFF2-40B4-BE49-F238E27FC236}">
                <a16:creationId xmlns:a16="http://schemas.microsoft.com/office/drawing/2014/main" id="{F7EBA1B6-5F7B-1792-7865-DFA465E8BE0A}"/>
              </a:ext>
            </a:extLst>
          </p:cNvPr>
          <p:cNvSpPr txBox="1"/>
          <p:nvPr/>
        </p:nvSpPr>
        <p:spPr>
          <a:xfrm>
            <a:off x="4492813" y="5632147"/>
            <a:ext cx="2961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/>
              <a:t>Meget af tiden går her</a:t>
            </a:r>
          </a:p>
        </p:txBody>
      </p:sp>
    </p:spTree>
    <p:extLst>
      <p:ext uri="{BB962C8B-B14F-4D97-AF65-F5344CB8AC3E}">
        <p14:creationId xmlns:p14="http://schemas.microsoft.com/office/powerpoint/2010/main" val="1353564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 online format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5309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Forelæsningerne bliver mig der taler i zoom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Bare </a:t>
            </a:r>
            <a:r>
              <a:rPr lang="da-DK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unmute</a:t>
            </a:r>
            <a:r>
              <a:rPr lang="da-DK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jer og tal løs hvis der er </a:t>
            </a:r>
            <a:r>
              <a:rPr lang="da-DK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spørgmsål</a:t>
            </a:r>
            <a:r>
              <a:rPr lang="da-DK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dag er der mere teori end ved Python 1 &amp; 2 (Grundet sværere emner)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Jeg starter med at forklare teorien, og viser den så anvendt i Python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Ved opgaverne bliver I smidt ud i </a:t>
            </a:r>
            <a:r>
              <a:rPr lang="da-DK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breakout</a:t>
            </a:r>
            <a:r>
              <a:rPr lang="da-DK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rooms</a:t>
            </a:r>
            <a:endParaRPr lang="da-DK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Hvor I har ca. 30 minutter til at løse dem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Jens, Loc og jeg hopper rundt og hjælper i </a:t>
            </a:r>
            <a:r>
              <a:rPr lang="da-DK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breakout</a:t>
            </a:r>
            <a:r>
              <a:rPr lang="da-DK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rooms</a:t>
            </a:r>
            <a:endParaRPr lang="da-DK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”Ræk hånden op” hvis i sidder fast! Så kommer vi (prøver i hvert fald)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er selvfølgelig ikke tvunget til at tale med de andre, men det plejer at hjælpe!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900" b="1" u="sng" dirty="0">
                <a:solidFill>
                  <a:srgbClr val="FF0000"/>
                </a:solidFill>
              </a:rPr>
              <a:t>LINK TIL SLIDES HER</a:t>
            </a:r>
          </a:p>
          <a:p>
            <a:pPr>
              <a:lnSpc>
                <a:spcPct val="150000"/>
              </a:lnSpc>
            </a:pPr>
            <a:endParaRPr lang="da-DK" sz="1900" b="1" u="sng" dirty="0"/>
          </a:p>
          <a:p>
            <a:pPr>
              <a:lnSpc>
                <a:spcPct val="150000"/>
              </a:lnSpc>
            </a:pPr>
            <a:endParaRPr lang="da-DK" sz="1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221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 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2311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IDE’en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 bruger i dag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Minimalistisk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generelt virkelig god!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kan også bruge andre, men vi har mere svært ved at supportere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9024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2434EA-0FD5-46A3-AC52-58B0FAED3D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FUNKTIONEL PROGRAMMERING</a:t>
            </a:r>
          </a:p>
        </p:txBody>
      </p:sp>
    </p:spTree>
    <p:extLst>
      <p:ext uri="{BB962C8B-B14F-4D97-AF65-F5344CB8AC3E}">
        <p14:creationId xmlns:p14="http://schemas.microsoft.com/office/powerpoint/2010/main" val="2213129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 først,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liste tricks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04243920-1A2C-7B89-80B7-65DA3B397F20}"/>
              </a:ext>
            </a:extLst>
          </p:cNvPr>
          <p:cNvSpPr txBox="1"/>
          <p:nvPr/>
        </p:nvSpPr>
        <p:spPr>
          <a:xfrm>
            <a:off x="989400" y="1899822"/>
            <a:ext cx="10213200" cy="2171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er et ret unikt sprog når det kommer til liste operationer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 hedder ”list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slicing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 ”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slicer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”, eller deler, listen op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 er ret praktisk når man arbejder med data (eller AI)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lad os kigge på nogle af dem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79562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Slicing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C840E471-3831-0484-559D-64404B4BE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66900"/>
            <a:ext cx="4998720" cy="436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83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Slicing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C840E471-3831-0484-559D-64404B4BE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66900"/>
            <a:ext cx="4998720" cy="4364309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2F195F64-14B3-3E3A-9000-AF6067C985DB}"/>
              </a:ext>
            </a:extLst>
          </p:cNvPr>
          <p:cNvSpPr txBox="1"/>
          <p:nvPr/>
        </p:nvSpPr>
        <p:spPr>
          <a:xfrm>
            <a:off x="6026764" y="1832610"/>
            <a:ext cx="4998720" cy="1073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 kan se på lister som slices [</a:t>
            </a:r>
            <a:r>
              <a:rPr lang="da-DK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da-DK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a-DK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da-DK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a-DK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Hvor vi går fra et </a:t>
            </a:r>
            <a:r>
              <a:rPr lang="da-DK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til et </a:t>
            </a:r>
            <a:r>
              <a:rPr lang="da-DK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og bevæger os i størrelsen </a:t>
            </a:r>
            <a:r>
              <a:rPr lang="da-DK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da-DK" sz="1400" b="1" i="1" dirty="0"/>
          </a:p>
        </p:txBody>
      </p:sp>
    </p:spTree>
    <p:extLst>
      <p:ext uri="{BB962C8B-B14F-4D97-AF65-F5344CB8AC3E}">
        <p14:creationId xmlns:p14="http://schemas.microsoft.com/office/powerpoint/2010/main" val="522291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Programmerings paradigmer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01851"/>
            <a:ext cx="10213200" cy="4618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metode, eller en måde at tænke på, til at løse et givet problem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Forskellige paradigmer kan løse det samme problem på forskellige måder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Nogle sprog har ”kun” et paradigme, imens mange mere sprog moderne har flere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 f.eks.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Imperativt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Koden kører i faste sekvenser (skridt for skridt nedad)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Objektorienteret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 modellerer koden i klasser og objekter som bruger hinanden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Funktionelt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 opdeler vores kode i funktioner der passer til problemet</a:t>
            </a:r>
            <a:endParaRPr lang="da-DK" sz="1600" dirty="0"/>
          </a:p>
        </p:txBody>
      </p:sp>
    </p:spTree>
    <p:extLst>
      <p:ext uri="{BB962C8B-B14F-4D97-AF65-F5344CB8AC3E}">
        <p14:creationId xmlns:p14="http://schemas.microsoft.com/office/powerpoint/2010/main" val="3997296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Omkring mig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4573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Anders Bensen Ottsen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Diplomingeniør i Softwareteknologi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 Syddansk Universitet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Læser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cand.polyt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Computer Science &amp; Engineering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Ved Danmarks Tekniske Universitet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Skriver pt. speciale i AI og ansigtsgenkendelse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>
                <a:latin typeface="Times New Roman" panose="02020603050405020304" pitchFamily="18" charset="0"/>
                <a:cs typeface="Times New Roman" panose="02020603050405020304" pitchFamily="18" charset="0"/>
              </a:rPr>
              <a:t>Arbejder som 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Engineer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ved Weel &amp; Sandvig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 undervist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kurser for IDA 8+ gange efterhånden</a:t>
            </a:r>
            <a:endParaRPr lang="da-DK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27356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Funktioner &amp; lambda 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926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Case: En metode til at tage et tal i anden</a:t>
            </a: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06069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Funktioner &amp; lambda 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926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Case: En metode til at tage et tal i anden</a:t>
            </a: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Som vi kender den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EDC6D9D0-E702-AD5F-DFA2-131890959A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014"/>
          <a:stretch/>
        </p:blipFill>
        <p:spPr>
          <a:xfrm>
            <a:off x="6609735" y="1899822"/>
            <a:ext cx="3022600" cy="990335"/>
          </a:xfrm>
          <a:prstGeom prst="rect">
            <a:avLst/>
          </a:prstGeom>
        </p:spPr>
      </p:pic>
      <p:cxnSp>
        <p:nvCxnSpPr>
          <p:cNvPr id="6" name="Lige pilforbindelse 5">
            <a:extLst>
              <a:ext uri="{FF2B5EF4-FFF2-40B4-BE49-F238E27FC236}">
                <a16:creationId xmlns:a16="http://schemas.microsoft.com/office/drawing/2014/main" id="{D08A2053-1E96-B3ED-2CFE-F7D0AA3CC306}"/>
              </a:ext>
            </a:extLst>
          </p:cNvPr>
          <p:cNvCxnSpPr>
            <a:cxnSpLocks/>
          </p:cNvCxnSpPr>
          <p:nvPr/>
        </p:nvCxnSpPr>
        <p:spPr>
          <a:xfrm flipV="1">
            <a:off x="3159579" y="2286000"/>
            <a:ext cx="3535135" cy="359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707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Funktioner &amp; lambda 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134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Case: En metode til at tage et tal i anden</a:t>
            </a: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Som vi kender den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Med ”lambda statements”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EDC6D9D0-E702-AD5F-DFA2-131890959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735" y="1899822"/>
            <a:ext cx="3022600" cy="1905000"/>
          </a:xfrm>
          <a:prstGeom prst="rect">
            <a:avLst/>
          </a:prstGeom>
        </p:spPr>
      </p:pic>
      <p:cxnSp>
        <p:nvCxnSpPr>
          <p:cNvPr id="6" name="Lige pilforbindelse 5">
            <a:extLst>
              <a:ext uri="{FF2B5EF4-FFF2-40B4-BE49-F238E27FC236}">
                <a16:creationId xmlns:a16="http://schemas.microsoft.com/office/drawing/2014/main" id="{E769DD23-A24B-69B9-8AEB-1C006A5A0AE0}"/>
              </a:ext>
            </a:extLst>
          </p:cNvPr>
          <p:cNvCxnSpPr>
            <a:cxnSpLocks/>
          </p:cNvCxnSpPr>
          <p:nvPr/>
        </p:nvCxnSpPr>
        <p:spPr>
          <a:xfrm flipV="1">
            <a:off x="3159579" y="2286000"/>
            <a:ext cx="3535135" cy="359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Lige pilforbindelse 6">
            <a:extLst>
              <a:ext uri="{FF2B5EF4-FFF2-40B4-BE49-F238E27FC236}">
                <a16:creationId xmlns:a16="http://schemas.microsoft.com/office/drawing/2014/main" id="{9CC09102-9973-B780-8FBF-B2C5E7FE4C5C}"/>
              </a:ext>
            </a:extLst>
          </p:cNvPr>
          <p:cNvCxnSpPr>
            <a:cxnSpLocks/>
          </p:cNvCxnSpPr>
          <p:nvPr/>
        </p:nvCxnSpPr>
        <p:spPr>
          <a:xfrm>
            <a:off x="3814698" y="3106326"/>
            <a:ext cx="2880016" cy="322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563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Funktioner &amp; lambda 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258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Case: En metode til at tage et tal i anden</a:t>
            </a: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Som vi kender den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Med ”lambda statements”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Det er funktioner der ikke behøver at have et navn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Her til højre har den, men vi får se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Kan skrives på en linje, og bliver ofte bare givet som et argument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EDC6D9D0-E702-AD5F-DFA2-131890959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735" y="1899822"/>
            <a:ext cx="3022600" cy="1905000"/>
          </a:xfrm>
          <a:prstGeom prst="rect">
            <a:avLst/>
          </a:prstGeom>
        </p:spPr>
      </p:pic>
      <p:cxnSp>
        <p:nvCxnSpPr>
          <p:cNvPr id="6" name="Lige pilforbindelse 5">
            <a:extLst>
              <a:ext uri="{FF2B5EF4-FFF2-40B4-BE49-F238E27FC236}">
                <a16:creationId xmlns:a16="http://schemas.microsoft.com/office/drawing/2014/main" id="{E769DD23-A24B-69B9-8AEB-1C006A5A0AE0}"/>
              </a:ext>
            </a:extLst>
          </p:cNvPr>
          <p:cNvCxnSpPr>
            <a:cxnSpLocks/>
          </p:cNvCxnSpPr>
          <p:nvPr/>
        </p:nvCxnSpPr>
        <p:spPr>
          <a:xfrm flipV="1">
            <a:off x="3159579" y="2286000"/>
            <a:ext cx="3535135" cy="359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Lige pilforbindelse 6">
            <a:extLst>
              <a:ext uri="{FF2B5EF4-FFF2-40B4-BE49-F238E27FC236}">
                <a16:creationId xmlns:a16="http://schemas.microsoft.com/office/drawing/2014/main" id="{9CC09102-9973-B780-8FBF-B2C5E7FE4C5C}"/>
              </a:ext>
            </a:extLst>
          </p:cNvPr>
          <p:cNvCxnSpPr>
            <a:cxnSpLocks/>
          </p:cNvCxnSpPr>
          <p:nvPr/>
        </p:nvCxnSpPr>
        <p:spPr>
          <a:xfrm>
            <a:off x="3814698" y="3106326"/>
            <a:ext cx="2880016" cy="322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060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08399989-DAB6-B018-C5F8-84B05FAD5729}"/>
              </a:ext>
            </a:extLst>
          </p:cNvPr>
          <p:cNvSpPr txBox="1"/>
          <p:nvPr/>
        </p:nvSpPr>
        <p:spPr>
          <a:xfrm>
            <a:off x="989400" y="1899822"/>
            <a:ext cx="10213200" cy="2263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specifik metode i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 man ofte bruger i funktionel programmering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Tager to argumenter: </a:t>
            </a:r>
            <a:r>
              <a:rPr lang="da-DK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da-DK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da-DK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da-DK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list)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Bruges som regel til at ”mappe” sin data over i et andet format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 f.eks. at tage alle tal i en liste i anden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12507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1" name="Billede 10">
            <a:extLst>
              <a:ext uri="{FF2B5EF4-FFF2-40B4-BE49-F238E27FC236}">
                <a16:creationId xmlns:a16="http://schemas.microsoft.com/office/drawing/2014/main" id="{ED990D36-C44D-F39E-5A82-225AACD08E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55"/>
          <a:stretch/>
        </p:blipFill>
        <p:spPr>
          <a:xfrm>
            <a:off x="1097280" y="1824264"/>
            <a:ext cx="6642463" cy="2143579"/>
          </a:xfrm>
          <a:prstGeom prst="rect">
            <a:avLst/>
          </a:prstGeom>
        </p:spPr>
      </p:pic>
      <p:sp>
        <p:nvSpPr>
          <p:cNvPr id="12" name="Tekstfelt 11">
            <a:extLst>
              <a:ext uri="{FF2B5EF4-FFF2-40B4-BE49-F238E27FC236}">
                <a16:creationId xmlns:a16="http://schemas.microsoft.com/office/drawing/2014/main" id="{32D34CA8-EE10-950A-00BB-45EC5E3359CC}"/>
              </a:ext>
            </a:extLst>
          </p:cNvPr>
          <p:cNvSpPr txBox="1"/>
          <p:nvPr/>
        </p:nvSpPr>
        <p:spPr>
          <a:xfrm>
            <a:off x="7170882" y="1856016"/>
            <a:ext cx="4602018" cy="1351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</a:t>
            </a:r>
            <a:r>
              <a:rPr lang="da-DK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løber igennem hvert element i en liste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 anvender den givne funktion på hvert element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returnerer et objekt, men her putter man bare list() rundt om</a:t>
            </a:r>
          </a:p>
        </p:txBody>
      </p:sp>
    </p:spTree>
    <p:extLst>
      <p:ext uri="{BB962C8B-B14F-4D97-AF65-F5344CB8AC3E}">
        <p14:creationId xmlns:p14="http://schemas.microsoft.com/office/powerpoint/2010/main" val="2588517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>
            <a:extLst>
              <a:ext uri="{FF2B5EF4-FFF2-40B4-BE49-F238E27FC236}">
                <a16:creationId xmlns:a16="http://schemas.microsoft.com/office/drawing/2014/main" id="{D2E548E3-23E2-800A-0FD6-2DCA79113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98" y="1819000"/>
            <a:ext cx="6705324" cy="432054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FF1F34EC-569C-0D4F-AA93-84D30B2AB487}"/>
              </a:ext>
            </a:extLst>
          </p:cNvPr>
          <p:cNvSpPr txBox="1"/>
          <p:nvPr/>
        </p:nvSpPr>
        <p:spPr>
          <a:xfrm>
            <a:off x="7170883" y="1856016"/>
            <a:ext cx="4553032" cy="2321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</a:t>
            </a:r>
            <a:r>
              <a:rPr lang="da-DK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løber igennem hvert element i en liste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 anvender den givne funktion på hvert element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returnerer et objekt, men her putter man bare list() rundt om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her kan man se hvorfor lambda kan være smart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funktionel programmering giver man ofte bare funktioner med som argument</a:t>
            </a:r>
          </a:p>
        </p:txBody>
      </p:sp>
    </p:spTree>
    <p:extLst>
      <p:ext uri="{BB962C8B-B14F-4D97-AF65-F5344CB8AC3E}">
        <p14:creationId xmlns:p14="http://schemas.microsoft.com/office/powerpoint/2010/main" val="213332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08399989-DAB6-B018-C5F8-84B05FAD5729}"/>
              </a:ext>
            </a:extLst>
          </p:cNvPr>
          <p:cNvSpPr txBox="1"/>
          <p:nvPr/>
        </p:nvSpPr>
        <p:spPr>
          <a:xfrm>
            <a:off x="989400" y="1899822"/>
            <a:ext cx="10213200" cy="3234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Endnu en ”funktionel programmering” metode i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Bruges til at ”filtrere” data væk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stedet for at ”mappe” det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Tager også en funktion og liste som argument: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filter(</a:t>
            </a:r>
            <a:r>
              <a:rPr lang="da-DK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da-DK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list)</a:t>
            </a:r>
          </a:p>
          <a:p>
            <a:pPr lvl="1">
              <a:lnSpc>
                <a:spcPct val="150000"/>
              </a:lnSpc>
            </a:pP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53551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C1E6DC62-BE49-2253-D3DC-8622B5BDAA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006"/>
          <a:stretch/>
        </p:blipFill>
        <p:spPr>
          <a:xfrm>
            <a:off x="1097280" y="1830615"/>
            <a:ext cx="6175405" cy="1892300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029ED097-9849-12AF-77BD-FC2256BFA02F}"/>
              </a:ext>
            </a:extLst>
          </p:cNvPr>
          <p:cNvSpPr txBox="1"/>
          <p:nvPr/>
        </p:nvSpPr>
        <p:spPr>
          <a:xfrm>
            <a:off x="7170882" y="1856016"/>
            <a:ext cx="4602018" cy="1346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filter løber igennem hvert element i en liste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 gemmer et element på en betingelse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Altså hvis noget er sandt (true)!</a:t>
            </a:r>
          </a:p>
          <a:p>
            <a:pPr>
              <a:lnSpc>
                <a:spcPct val="150000"/>
              </a:lnSpc>
            </a:pPr>
            <a:endParaRPr lang="da-DK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691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69F7AA06-4AAC-035E-1340-53F06555B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30614"/>
            <a:ext cx="6175405" cy="3639457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9A2211E1-3F44-8C54-0994-E2719F2FEF4D}"/>
              </a:ext>
            </a:extLst>
          </p:cNvPr>
          <p:cNvSpPr txBox="1"/>
          <p:nvPr/>
        </p:nvSpPr>
        <p:spPr>
          <a:xfrm>
            <a:off x="7170882" y="1856016"/>
            <a:ext cx="4602018" cy="1346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filter løber igennem hvert element i en liste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 gemmer et element på en betingelse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Altså hvis noget er sandt (true)!</a:t>
            </a:r>
          </a:p>
          <a:p>
            <a:pPr>
              <a:lnSpc>
                <a:spcPct val="150000"/>
              </a:lnSpc>
            </a:pPr>
            <a:endParaRPr lang="da-DK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8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Omkring Jens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4112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Jens Kristian Vitus Bering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BSc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 Software Engineering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 Syddansk Universitet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Læser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cand.polyt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Software Engineering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Ved Syddansk Universitet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Arbejder som udvikler ved Bankdata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Hvor han programmerer finans software  </a:t>
            </a:r>
            <a:endParaRPr lang="da-DK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778443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332F1-3547-4701-B837-43F840BCF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Opgaver pt. 1 (20-30 minutter)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3EE13CA-3B71-4E00-AB4A-8824335CF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54612"/>
            <a:ext cx="10058400" cy="4311998"/>
          </a:xfrm>
        </p:spPr>
        <p:txBody>
          <a:bodyPr>
            <a:normAutofit fontScale="70000" lnSpcReduction="20000"/>
          </a:bodyPr>
          <a:lstStyle/>
          <a:p>
            <a:pPr marL="457200" indent="-457200">
              <a:buClrTx/>
              <a:buFont typeface="+mj-lt"/>
              <a:buAutoNum type="arabicPeriod"/>
            </a:pPr>
            <a:r>
              <a:rPr lang="da-DK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Betragt listen</a:t>
            </a:r>
            <a:r>
              <a:rPr lang="da-DK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a-DK" sz="140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one_hundred</a:t>
            </a:r>
            <a:r>
              <a:rPr lang="da-DK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_numbers</a:t>
            </a:r>
            <a:r>
              <a:rPr lang="da-DK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list(range(</a:t>
            </a:r>
            <a:r>
              <a:rPr lang="da-DK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da-DK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))</a:t>
            </a:r>
            <a:b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da-DK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Brug </a:t>
            </a:r>
            <a:r>
              <a:rPr lang="da-DK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slicing</a:t>
            </a:r>
            <a:r>
              <a:rPr lang="da-DK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til at få hver syvende tal mellem </a:t>
            </a:r>
            <a:r>
              <a:rPr lang="da-DK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da-DK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 og 80. </a:t>
            </a:r>
            <a:endParaRPr lang="da-DK" sz="1800" b="1" dirty="0">
              <a:solidFill>
                <a:schemeClr val="tx1"/>
              </a:solidFill>
            </a:endParaRP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 skulle gerne give: 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da-DK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20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27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34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41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48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55, 62, 69, 76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  <a:endParaRPr lang="da-DK" sz="1200" dirty="0">
              <a:solidFill>
                <a:schemeClr val="tx1"/>
              </a:solidFill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da-DK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Betragt listen</a:t>
            </a:r>
            <a:r>
              <a:rPr lang="da-DK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a-DK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celsius_degrees</a:t>
            </a:r>
            <a:r>
              <a:rPr lang="da-DK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[</a:t>
            </a:r>
            <a:r>
              <a:rPr lang="da-DK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20</a:t>
            </a:r>
            <a:r>
              <a:rPr lang="da-DK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16</a:t>
            </a:r>
            <a:r>
              <a:rPr lang="da-DK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19</a:t>
            </a:r>
            <a:r>
              <a:rPr lang="da-DK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da-DK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18</a:t>
            </a:r>
            <a:r>
              <a:rPr lang="da-DK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30</a:t>
            </a:r>
            <a:r>
              <a:rPr lang="da-DK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da-DK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a-DK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Brug </a:t>
            </a:r>
            <a:r>
              <a:rPr lang="da-DK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da-DK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metoden og en lambda funktion til at regne hver celsius grad om til fahrenheit. </a:t>
            </a:r>
            <a:endParaRPr lang="da-DK" sz="1800" b="1" dirty="0">
              <a:solidFill>
                <a:schemeClr val="tx1"/>
              </a:solidFill>
            </a:endParaRP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 skulle gerne returnere: 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da-DK" sz="1200" dirty="0">
                <a:solidFill>
                  <a:srgbClr val="098658"/>
                </a:solidFill>
                <a:latin typeface="Menlo" panose="020B0609030804020204" pitchFamily="49" charset="0"/>
              </a:rPr>
              <a:t>68.0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200" dirty="0">
                <a:solidFill>
                  <a:srgbClr val="098658"/>
                </a:solidFill>
                <a:latin typeface="Menlo" panose="020B0609030804020204" pitchFamily="49" charset="0"/>
              </a:rPr>
              <a:t>60.8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66.2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71.6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200" dirty="0">
                <a:solidFill>
                  <a:srgbClr val="098658"/>
                </a:solidFill>
                <a:latin typeface="Menlo" panose="020B0609030804020204" pitchFamily="49" charset="0"/>
              </a:rPr>
              <a:t>64.4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200" dirty="0">
                <a:solidFill>
                  <a:srgbClr val="098658"/>
                </a:solidFill>
                <a:latin typeface="Menlo" panose="020B0609030804020204" pitchFamily="49" charset="0"/>
              </a:rPr>
              <a:t>86.0</a:t>
            </a:r>
            <a:r>
              <a:rPr lang="da-DK" sz="1200" dirty="0">
                <a:solidFill>
                  <a:srgbClr val="000000"/>
                </a:solidFill>
                <a:latin typeface="Menlo" panose="020B0609030804020204" pitchFamily="49" charset="0"/>
              </a:rPr>
              <a:t>]</a:t>
            </a:r>
            <a:endParaRPr lang="da-DK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Formlen er: </a:t>
            </a:r>
            <a:r>
              <a:rPr lang="da-DK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celsius_to_fahrenheit</a:t>
            </a: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(1.8 * </a:t>
            </a:r>
            <a:r>
              <a:rPr lang="da-DK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celsius_degrees</a:t>
            </a: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+ 32</a:t>
            </a:r>
            <a:endParaRPr lang="da-DK" dirty="0">
              <a:solidFill>
                <a:schemeClr val="tx1"/>
              </a:solidFill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da-DK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Betragt listen</a:t>
            </a:r>
            <a:r>
              <a:rPr lang="da-DK" b="1" dirty="0">
                <a:solidFill>
                  <a:schemeClr val="tx1"/>
                </a:solidFill>
              </a:rPr>
              <a:t>: </a:t>
            </a:r>
            <a:r>
              <a:rPr lang="da-DK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name_list</a:t>
            </a:r>
            <a:r>
              <a:rPr lang="da-DK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[</a:t>
            </a:r>
            <a:r>
              <a:rPr lang="da-DK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'Loc'</a:t>
            </a:r>
            <a:r>
              <a:rPr lang="da-DK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'Anders'</a:t>
            </a:r>
            <a:r>
              <a:rPr lang="da-DK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'Jens'</a:t>
            </a:r>
            <a:r>
              <a:rPr lang="da-DK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'Henriette'</a:t>
            </a:r>
            <a:r>
              <a:rPr lang="da-DK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'Hans Erik'</a:t>
            </a:r>
            <a:r>
              <a:rPr lang="da-DK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'Andrea’</a:t>
            </a:r>
            <a:r>
              <a:rPr lang="da-DK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da-DK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da-DK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Brug filter metoden og en lambda funktion til at få fat i de navne som er mindre end 4 bogstaver langt ELLER hvis sidste </a:t>
            </a:r>
            <a:r>
              <a:rPr lang="da-DK" sz="1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bogstave</a:t>
            </a:r>
            <a:r>
              <a:rPr lang="da-DK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er s i navnet. </a:t>
            </a:r>
            <a:endParaRPr lang="da-DK" dirty="0">
              <a:solidFill>
                <a:schemeClr val="tx1"/>
              </a:solidFill>
            </a:endParaRP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 skulle gerne returnere:</a:t>
            </a:r>
            <a:r>
              <a:rPr lang="da-DK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da-DK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'Loc'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'Anders'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'Jens’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  <a:endParaRPr lang="da-DK" sz="1600" dirty="0">
              <a:solidFill>
                <a:schemeClr val="tx1"/>
              </a:solidFill>
            </a:endParaRP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Hints:</a:t>
            </a:r>
          </a:p>
          <a:p>
            <a:pPr lvl="2">
              <a:buClrTx/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 kan få længden af en streng som man kan med en liste. </a:t>
            </a:r>
          </a:p>
          <a:p>
            <a:pPr lvl="2">
              <a:buClrTx/>
              <a:buFont typeface="Arial" panose="020B0604020202020204" pitchFamily="34" charset="0"/>
              <a:buChar char="•"/>
            </a:pPr>
            <a:r>
              <a:rPr lang="da-DK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 kan også få det sidste element i en streng so</a:t>
            </a:r>
            <a:r>
              <a:rPr lang="da-DK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man kan med en liste. </a:t>
            </a:r>
            <a:endParaRPr lang="da-DK" dirty="0">
              <a:solidFill>
                <a:schemeClr val="tx1"/>
              </a:solidFill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da-DK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(Ekstra) Betragt listen</a:t>
            </a:r>
            <a:r>
              <a:rPr lang="da-DK" b="1" dirty="0">
                <a:solidFill>
                  <a:schemeClr val="tx1"/>
                </a:solidFill>
              </a:rPr>
              <a:t>: </a:t>
            </a:r>
            <a:r>
              <a:rPr lang="da-DK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noisy_strings</a:t>
            </a:r>
            <a:r>
              <a:rPr lang="da-DK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da-DK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a-DK" sz="1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python</a:t>
            </a:r>
            <a:r>
              <a:rPr lang="da-DK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..,,##.%"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"?bad##.%,."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"is,,.,#%."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"!not%.,,,,"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a-DK" sz="1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powerful</a:t>
            </a:r>
            <a:r>
              <a:rPr lang="da-DK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##,,..,,"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da-DK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da-DK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Brug først </a:t>
            </a:r>
            <a:r>
              <a:rPr lang="da-DK" sz="1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da-DK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metoden til at fjerne alt støjen (.,%#) der er efter hver streng. Brug herefter filter metoden til at gemme en hver streng som ikke starter med ”!” og ikke starter med ”?”.</a:t>
            </a:r>
            <a:endParaRPr lang="da-DK" sz="2000" dirty="0">
              <a:solidFill>
                <a:schemeClr val="tx1"/>
              </a:solidFill>
            </a:endParaRP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a-DK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 skulle gerne give: </a:t>
            </a:r>
            <a:r>
              <a:rPr lang="da-DK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da-DK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a-DK" sz="11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python</a:t>
            </a:r>
            <a:r>
              <a:rPr lang="da-DK" sz="1100" dirty="0">
                <a:solidFill>
                  <a:srgbClr val="A31515"/>
                </a:solidFill>
                <a:latin typeface="Menlo" panose="020B0609030804020204" pitchFamily="49" charset="0"/>
              </a:rPr>
              <a:t>”</a:t>
            </a:r>
            <a:r>
              <a:rPr lang="da-DK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"is"</a:t>
            </a:r>
            <a:r>
              <a:rPr lang="da-DK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a-DK" sz="11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powerful</a:t>
            </a:r>
            <a:r>
              <a:rPr lang="da-DK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a-DK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  <a:endParaRPr lang="da-DK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Hints:</a:t>
            </a:r>
          </a:p>
          <a:p>
            <a:pPr lvl="2">
              <a:buClrTx/>
              <a:buFont typeface="Arial" panose="020B0604020202020204" pitchFamily="34" charset="0"/>
              <a:buChar char="•"/>
            </a:pPr>
            <a:r>
              <a:rPr lang="da-DK" sz="13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a-DK" sz="13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hej!."</a:t>
            </a:r>
            <a:r>
              <a:rPr lang="da-DK" sz="13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.strip</a:t>
            </a:r>
            <a:r>
              <a:rPr lang="da-DK" sz="13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da-DK" sz="13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"!."</a:t>
            </a:r>
            <a:r>
              <a:rPr lang="da-DK" sz="13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da-DK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returnerer  </a:t>
            </a:r>
            <a:r>
              <a:rPr lang="da-DK" sz="13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"hej”</a:t>
            </a:r>
          </a:p>
          <a:p>
            <a:pPr lvl="2">
              <a:buClrTx/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 kan også få første element i en streng med [0]</a:t>
            </a:r>
            <a:endParaRPr lang="da-DK" sz="2300" b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3854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2434EA-0FD5-46A3-AC52-58B0FAED3D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&amp; DATABASER</a:t>
            </a:r>
          </a:p>
        </p:txBody>
      </p:sp>
    </p:spTree>
    <p:extLst>
      <p:ext uri="{BB962C8B-B14F-4D97-AF65-F5344CB8AC3E}">
        <p14:creationId xmlns:p14="http://schemas.microsoft.com/office/powerpoint/2010/main" val="6849425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Databaser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3419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database er et slags system der gemmer større mængder data/information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Herefter kan man så hente/tilføje/ændre i denne data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i virkeligheden er en database bare endnu et program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 det ene formål at stå for den gemte data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Når man bygger software vil der næsten altid være en database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dedikeret ”server”/computer hvor vores database er, f.eks. I cloud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snakker vores system så med den her computer</a:t>
            </a: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  <p:pic>
        <p:nvPicPr>
          <p:cNvPr id="1026" name="Picture 2" descr="Database Icon Illustration Stock Illustration - Download Image Now -  Database, Icon, White Background - iStock">
            <a:extLst>
              <a:ext uri="{FF2B5EF4-FFF2-40B4-BE49-F238E27FC236}">
                <a16:creationId xmlns:a16="http://schemas.microsoft.com/office/drawing/2014/main" id="{78DC078A-6A71-F782-3C74-63AACBE8E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788400" y="2446867"/>
            <a:ext cx="2641600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810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RDBMS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2680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Relational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 Management System (RDBMS)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specifik slags database baseret på den ”relationelle model”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Opfundet af datalogen Edgar F.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Codd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~ 1970 hos IBM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Ideen er lidt som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excel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det er bare tabeller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 tabellerne kan have en relation til hinanden</a:t>
            </a: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799842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RDBMS -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Brewery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E36E2BDA-4618-AE3D-529D-CBA2840F8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730" y="1921933"/>
            <a:ext cx="6892025" cy="160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386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RDBMS -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Brewery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E36E2BDA-4618-AE3D-529D-CBA2840F8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730" y="1921933"/>
            <a:ext cx="6892025" cy="1608665"/>
          </a:xfrm>
          <a:prstGeom prst="rect">
            <a:avLst/>
          </a:prstGeom>
        </p:spPr>
      </p:pic>
      <p:sp>
        <p:nvSpPr>
          <p:cNvPr id="10" name="Tekstfelt 9">
            <a:extLst>
              <a:ext uri="{FF2B5EF4-FFF2-40B4-BE49-F238E27FC236}">
                <a16:creationId xmlns:a16="http://schemas.microsoft.com/office/drawing/2014/main" id="{54485453-8AA2-E67B-10F2-B9D728CA5103}"/>
              </a:ext>
            </a:extLst>
          </p:cNvPr>
          <p:cNvSpPr txBox="1"/>
          <p:nvPr/>
        </p:nvSpPr>
        <p:spPr>
          <a:xfrm>
            <a:off x="1191730" y="3652423"/>
            <a:ext cx="10213200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Ovenstående kalder man et ”</a:t>
            </a:r>
            <a:r>
              <a:rPr lang="da-DK" dirty="0" err="1"/>
              <a:t>Table</a:t>
            </a:r>
            <a:r>
              <a:rPr lang="da-DK" dirty="0"/>
              <a:t>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Det her </a:t>
            </a:r>
            <a:r>
              <a:rPr lang="da-DK" dirty="0" err="1"/>
              <a:t>table</a:t>
            </a:r>
            <a:r>
              <a:rPr lang="da-DK" dirty="0"/>
              <a:t> hedder ”</a:t>
            </a:r>
            <a:r>
              <a:rPr lang="da-DK" dirty="0" err="1"/>
              <a:t>Brewery</a:t>
            </a:r>
            <a:r>
              <a:rPr lang="da-DK" dirty="0"/>
              <a:t>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Som består af 4 kolonner: Id, </a:t>
            </a:r>
            <a:r>
              <a:rPr lang="da-DK" dirty="0" err="1"/>
              <a:t>Name</a:t>
            </a:r>
            <a:r>
              <a:rPr lang="da-DK" dirty="0"/>
              <a:t>, Address, Country </a:t>
            </a:r>
          </a:p>
        </p:txBody>
      </p:sp>
    </p:spTree>
    <p:extLst>
      <p:ext uri="{BB962C8B-B14F-4D97-AF65-F5344CB8AC3E}">
        <p14:creationId xmlns:p14="http://schemas.microsoft.com/office/powerpoint/2010/main" val="17074211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RDBMS -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Brewery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E36E2BDA-4618-AE3D-529D-CBA2840F8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730" y="1921933"/>
            <a:ext cx="6892025" cy="1608665"/>
          </a:xfrm>
          <a:prstGeom prst="rect">
            <a:avLst/>
          </a:prstGeom>
        </p:spPr>
      </p:pic>
      <p:sp>
        <p:nvSpPr>
          <p:cNvPr id="10" name="Tekstfelt 9">
            <a:extLst>
              <a:ext uri="{FF2B5EF4-FFF2-40B4-BE49-F238E27FC236}">
                <a16:creationId xmlns:a16="http://schemas.microsoft.com/office/drawing/2014/main" id="{54485453-8AA2-E67B-10F2-B9D728CA5103}"/>
              </a:ext>
            </a:extLst>
          </p:cNvPr>
          <p:cNvSpPr txBox="1"/>
          <p:nvPr/>
        </p:nvSpPr>
        <p:spPr>
          <a:xfrm>
            <a:off x="1191730" y="3643956"/>
            <a:ext cx="10213200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Ovenstående kalder man et ”</a:t>
            </a:r>
            <a:r>
              <a:rPr lang="da-DK" dirty="0" err="1"/>
              <a:t>Table</a:t>
            </a:r>
            <a:r>
              <a:rPr lang="da-DK" dirty="0"/>
              <a:t>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Det her </a:t>
            </a:r>
            <a:r>
              <a:rPr lang="da-DK" dirty="0" err="1"/>
              <a:t>table</a:t>
            </a:r>
            <a:r>
              <a:rPr lang="da-DK" dirty="0"/>
              <a:t> hedder ”</a:t>
            </a:r>
            <a:r>
              <a:rPr lang="da-DK" dirty="0" err="1"/>
              <a:t>Brewery</a:t>
            </a:r>
            <a:r>
              <a:rPr lang="da-DK" dirty="0"/>
              <a:t>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Som består af 4 kolonner: Id, </a:t>
            </a:r>
            <a:r>
              <a:rPr lang="da-DK" dirty="0" err="1"/>
              <a:t>Name</a:t>
            </a:r>
            <a:r>
              <a:rPr lang="da-DK" dirty="0"/>
              <a:t>, Address, Country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Et </a:t>
            </a:r>
            <a:r>
              <a:rPr lang="da-DK" dirty="0" err="1"/>
              <a:t>table</a:t>
            </a:r>
            <a:r>
              <a:rPr lang="da-DK" dirty="0"/>
              <a:t> består af kolonner med en type (F.eks. Strenge, </a:t>
            </a:r>
            <a:r>
              <a:rPr lang="da-DK" dirty="0" err="1"/>
              <a:t>ints</a:t>
            </a:r>
            <a:r>
              <a:rPr lang="da-DK" dirty="0"/>
              <a:t>, doubles)</a:t>
            </a:r>
          </a:p>
        </p:txBody>
      </p:sp>
      <p:sp>
        <p:nvSpPr>
          <p:cNvPr id="3" name="Rektangel 2">
            <a:extLst>
              <a:ext uri="{FF2B5EF4-FFF2-40B4-BE49-F238E27FC236}">
                <a16:creationId xmlns:a16="http://schemas.microsoft.com/office/drawing/2014/main" id="{31374482-D5EE-60CA-6D94-6AE1B82B8FD2}"/>
              </a:ext>
            </a:extLst>
          </p:cNvPr>
          <p:cNvSpPr/>
          <p:nvPr/>
        </p:nvSpPr>
        <p:spPr>
          <a:xfrm>
            <a:off x="6739467" y="1921933"/>
            <a:ext cx="1344287" cy="16086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740788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RDBMS -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Brewery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E36E2BDA-4618-AE3D-529D-CBA2840F8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730" y="1921933"/>
            <a:ext cx="6892025" cy="1608665"/>
          </a:xfrm>
          <a:prstGeom prst="rect">
            <a:avLst/>
          </a:prstGeom>
        </p:spPr>
      </p:pic>
      <p:sp>
        <p:nvSpPr>
          <p:cNvPr id="10" name="Tekstfelt 9">
            <a:extLst>
              <a:ext uri="{FF2B5EF4-FFF2-40B4-BE49-F238E27FC236}">
                <a16:creationId xmlns:a16="http://schemas.microsoft.com/office/drawing/2014/main" id="{54485453-8AA2-E67B-10F2-B9D728CA5103}"/>
              </a:ext>
            </a:extLst>
          </p:cNvPr>
          <p:cNvSpPr txBox="1"/>
          <p:nvPr/>
        </p:nvSpPr>
        <p:spPr>
          <a:xfrm>
            <a:off x="1191730" y="3652423"/>
            <a:ext cx="10213200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Ovenstående kalder man et ”</a:t>
            </a:r>
            <a:r>
              <a:rPr lang="da-DK" dirty="0" err="1"/>
              <a:t>Table</a:t>
            </a:r>
            <a:r>
              <a:rPr lang="da-DK" dirty="0"/>
              <a:t>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Det her </a:t>
            </a:r>
            <a:r>
              <a:rPr lang="da-DK" dirty="0" err="1"/>
              <a:t>table</a:t>
            </a:r>
            <a:r>
              <a:rPr lang="da-DK" dirty="0"/>
              <a:t> hedder ”</a:t>
            </a:r>
            <a:r>
              <a:rPr lang="da-DK" dirty="0" err="1"/>
              <a:t>Brewery</a:t>
            </a:r>
            <a:r>
              <a:rPr lang="da-DK" dirty="0"/>
              <a:t>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Som består af 4 kolonner: Id, </a:t>
            </a:r>
            <a:r>
              <a:rPr lang="da-DK" dirty="0" err="1"/>
              <a:t>Name</a:t>
            </a:r>
            <a:r>
              <a:rPr lang="da-DK" dirty="0"/>
              <a:t>, Address, Country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Et </a:t>
            </a:r>
            <a:r>
              <a:rPr lang="da-DK" dirty="0" err="1"/>
              <a:t>table</a:t>
            </a:r>
            <a:r>
              <a:rPr lang="da-DK" dirty="0"/>
              <a:t> består af kolonner med en type (F.eks. Strenge, </a:t>
            </a:r>
            <a:r>
              <a:rPr lang="da-DK" dirty="0" err="1"/>
              <a:t>ints</a:t>
            </a:r>
            <a:r>
              <a:rPr lang="da-DK" dirty="0"/>
              <a:t>, doubles)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Og rækker som er den reelle data</a:t>
            </a:r>
          </a:p>
        </p:txBody>
      </p:sp>
      <p:sp>
        <p:nvSpPr>
          <p:cNvPr id="3" name="Rektangel 2">
            <a:extLst>
              <a:ext uri="{FF2B5EF4-FFF2-40B4-BE49-F238E27FC236}">
                <a16:creationId xmlns:a16="http://schemas.microsoft.com/office/drawing/2014/main" id="{31374482-D5EE-60CA-6D94-6AE1B82B8FD2}"/>
              </a:ext>
            </a:extLst>
          </p:cNvPr>
          <p:cNvSpPr/>
          <p:nvPr/>
        </p:nvSpPr>
        <p:spPr>
          <a:xfrm>
            <a:off x="1191729" y="3098800"/>
            <a:ext cx="6892025" cy="4317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84107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RDBMS -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Brewery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E36E2BDA-4618-AE3D-529D-CBA2840F8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730" y="1921933"/>
            <a:ext cx="6892025" cy="1608665"/>
          </a:xfrm>
          <a:prstGeom prst="rect">
            <a:avLst/>
          </a:prstGeom>
        </p:spPr>
      </p:pic>
      <p:sp>
        <p:nvSpPr>
          <p:cNvPr id="10" name="Tekstfelt 9">
            <a:extLst>
              <a:ext uri="{FF2B5EF4-FFF2-40B4-BE49-F238E27FC236}">
                <a16:creationId xmlns:a16="http://schemas.microsoft.com/office/drawing/2014/main" id="{54485453-8AA2-E67B-10F2-B9D728CA5103}"/>
              </a:ext>
            </a:extLst>
          </p:cNvPr>
          <p:cNvSpPr txBox="1"/>
          <p:nvPr/>
        </p:nvSpPr>
        <p:spPr>
          <a:xfrm>
            <a:off x="1191730" y="3652423"/>
            <a:ext cx="10213200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Ovenstående kalder man et ”</a:t>
            </a:r>
            <a:r>
              <a:rPr lang="da-DK" dirty="0" err="1"/>
              <a:t>Table</a:t>
            </a:r>
            <a:r>
              <a:rPr lang="da-DK" dirty="0"/>
              <a:t>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Det her </a:t>
            </a:r>
            <a:r>
              <a:rPr lang="da-DK" dirty="0" err="1"/>
              <a:t>table</a:t>
            </a:r>
            <a:r>
              <a:rPr lang="da-DK" dirty="0"/>
              <a:t> hedder ”</a:t>
            </a:r>
            <a:r>
              <a:rPr lang="da-DK" dirty="0" err="1"/>
              <a:t>Brewery</a:t>
            </a:r>
            <a:r>
              <a:rPr lang="da-DK" dirty="0"/>
              <a:t>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Som består af 4 kolonner: Id, </a:t>
            </a:r>
            <a:r>
              <a:rPr lang="da-DK" dirty="0" err="1"/>
              <a:t>Name</a:t>
            </a:r>
            <a:r>
              <a:rPr lang="da-DK" dirty="0"/>
              <a:t>, Address, Country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Et </a:t>
            </a:r>
            <a:r>
              <a:rPr lang="da-DK" dirty="0" err="1"/>
              <a:t>table</a:t>
            </a:r>
            <a:r>
              <a:rPr lang="da-DK" dirty="0"/>
              <a:t> består af kolonner med en type (F.eks. Strenge, </a:t>
            </a:r>
            <a:r>
              <a:rPr lang="da-DK" dirty="0" err="1"/>
              <a:t>ints</a:t>
            </a:r>
            <a:r>
              <a:rPr lang="da-DK" dirty="0"/>
              <a:t>, doubles)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Og rækker som er den reelle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Har altid noget til at kendetegne en specifik række (</a:t>
            </a:r>
            <a:r>
              <a:rPr lang="da-DK" dirty="0" err="1"/>
              <a:t>Primary</a:t>
            </a:r>
            <a:r>
              <a:rPr lang="da-DK" dirty="0"/>
              <a:t> Key)</a:t>
            </a:r>
          </a:p>
        </p:txBody>
      </p:sp>
      <p:sp>
        <p:nvSpPr>
          <p:cNvPr id="3" name="Rektangel 2">
            <a:extLst>
              <a:ext uri="{FF2B5EF4-FFF2-40B4-BE49-F238E27FC236}">
                <a16:creationId xmlns:a16="http://schemas.microsoft.com/office/drawing/2014/main" id="{31374482-D5EE-60CA-6D94-6AE1B82B8FD2}"/>
              </a:ext>
            </a:extLst>
          </p:cNvPr>
          <p:cNvSpPr/>
          <p:nvPr/>
        </p:nvSpPr>
        <p:spPr>
          <a:xfrm>
            <a:off x="1191730" y="3098800"/>
            <a:ext cx="569338" cy="4317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523376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 over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Brewery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97C0313E-F8E5-4B9B-24A5-5B243B8F3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733" y="1917700"/>
            <a:ext cx="3297490" cy="2027767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8A463D0A-F8ED-88EE-D03F-08C0E3D94D8C}"/>
              </a:ext>
            </a:extLst>
          </p:cNvPr>
          <p:cNvSpPr txBox="1"/>
          <p:nvPr/>
        </p:nvSpPr>
        <p:spPr>
          <a:xfrm>
            <a:off x="1210733" y="3945467"/>
            <a:ext cx="10213200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Typen af diagram hedder et </a:t>
            </a:r>
            <a:r>
              <a:rPr lang="da-DK" dirty="0" err="1"/>
              <a:t>Entity</a:t>
            </a:r>
            <a:r>
              <a:rPr lang="da-DK" dirty="0"/>
              <a:t>-Relation (ER) diagram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Og bliver ofte brugt til at beskrive databaser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Men vi har endnu ingen relationer!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F.eks. Producerer et bryggeri jo nogle øl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Den her relation kan vi lave med RBDMS</a:t>
            </a:r>
          </a:p>
        </p:txBody>
      </p:sp>
    </p:spTree>
    <p:extLst>
      <p:ext uri="{BB962C8B-B14F-4D97-AF65-F5344CB8AC3E}">
        <p14:creationId xmlns:p14="http://schemas.microsoft.com/office/powerpoint/2010/main" val="3738180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Omkring Loc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4112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 Hoang Thanh Nguyen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Diplomingeniør i Softwareteknologi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 Syddansk Universitet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Læser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cand.polyt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Software Engineering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Ved Syddansk Universitet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Arbejder som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DevOps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ved Weel &amp; Sandvig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Hvor han laver infrastruktur &amp; udvikler software </a:t>
            </a:r>
            <a:endParaRPr lang="da-DK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979154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Brewery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Beer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ECE0E896-D66E-32C1-8598-1AC19E8F0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29" y="1790698"/>
            <a:ext cx="7632702" cy="234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638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Brewery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Beer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ECE0E896-D66E-32C1-8598-1AC19E8F0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29" y="1790698"/>
            <a:ext cx="7632702" cy="2341202"/>
          </a:xfrm>
          <a:prstGeom prst="rect">
            <a:avLst/>
          </a:prstGeom>
        </p:spPr>
      </p:pic>
      <p:sp>
        <p:nvSpPr>
          <p:cNvPr id="4" name="Tekstfelt 3">
            <a:extLst>
              <a:ext uri="{FF2B5EF4-FFF2-40B4-BE49-F238E27FC236}">
                <a16:creationId xmlns:a16="http://schemas.microsoft.com/office/drawing/2014/main" id="{5E18790A-3F61-082F-24D5-18FB2BDC88F9}"/>
              </a:ext>
            </a:extLst>
          </p:cNvPr>
          <p:cNvSpPr txBox="1"/>
          <p:nvPr/>
        </p:nvSpPr>
        <p:spPr>
          <a:xfrm>
            <a:off x="1210733" y="3945467"/>
            <a:ext cx="1021320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Så et bryggeri brygger/producerer øl</a:t>
            </a:r>
          </a:p>
        </p:txBody>
      </p:sp>
    </p:spTree>
    <p:extLst>
      <p:ext uri="{BB962C8B-B14F-4D97-AF65-F5344CB8AC3E}">
        <p14:creationId xmlns:p14="http://schemas.microsoft.com/office/powerpoint/2010/main" val="39896709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RBDMS - Beer</a:t>
            </a:r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2111F54F-93F7-1088-3191-2DB73BDCA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684" y="1892300"/>
            <a:ext cx="58801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328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RBDMS - Beer</a:t>
            </a:r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2111F54F-93F7-1088-3191-2DB73BDCA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684" y="1892300"/>
            <a:ext cx="5880100" cy="3987800"/>
          </a:xfrm>
          <a:prstGeom prst="rect">
            <a:avLst/>
          </a:prstGeom>
        </p:spPr>
      </p:pic>
      <p:sp>
        <p:nvSpPr>
          <p:cNvPr id="3" name="Rektangel 2">
            <a:extLst>
              <a:ext uri="{FF2B5EF4-FFF2-40B4-BE49-F238E27FC236}">
                <a16:creationId xmlns:a16="http://schemas.microsoft.com/office/drawing/2014/main" id="{3C974FDC-F187-158A-D5C1-CDB76BA8FB2C}"/>
              </a:ext>
            </a:extLst>
          </p:cNvPr>
          <p:cNvSpPr/>
          <p:nvPr/>
        </p:nvSpPr>
        <p:spPr>
          <a:xfrm>
            <a:off x="6002867" y="1892300"/>
            <a:ext cx="1068917" cy="3987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B2604A7B-1966-ABAB-7228-B5CF3840A8FD}"/>
              </a:ext>
            </a:extLst>
          </p:cNvPr>
          <p:cNvSpPr txBox="1"/>
          <p:nvPr/>
        </p:nvSpPr>
        <p:spPr>
          <a:xfrm>
            <a:off x="7211530" y="1892300"/>
            <a:ext cx="4066070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Det her er ”relationen” til bryggeriet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Hver øl har også id’et til sit </a:t>
            </a:r>
            <a:r>
              <a:rPr lang="da-DK" dirty="0" err="1"/>
              <a:t>brewery</a:t>
            </a:r>
            <a:endParaRPr lang="da-DK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Kaldes en ”</a:t>
            </a:r>
            <a:r>
              <a:rPr lang="da-DK" dirty="0" err="1"/>
              <a:t>Foreign</a:t>
            </a:r>
            <a:r>
              <a:rPr lang="da-DK" dirty="0"/>
              <a:t> Key”</a:t>
            </a:r>
          </a:p>
        </p:txBody>
      </p:sp>
    </p:spTree>
    <p:extLst>
      <p:ext uri="{BB962C8B-B14F-4D97-AF65-F5344CB8AC3E}">
        <p14:creationId xmlns:p14="http://schemas.microsoft.com/office/powerpoint/2010/main" val="16316475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3419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programmeringssprog man bruger til at skabe RDBMS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 kommunikere med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Opfundet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~ </a:t>
            </a:r>
            <a:r>
              <a:rPr lang="da-DK" dirty="0"/>
              <a:t>1974 af Donald B. </a:t>
            </a:r>
            <a:r>
              <a:rPr lang="da-DK" dirty="0" err="1"/>
              <a:t>Chamberlin</a:t>
            </a:r>
            <a:r>
              <a:rPr lang="da-DK" dirty="0"/>
              <a:t> &amp; Raymond F. </a:t>
            </a:r>
            <a:r>
              <a:rPr lang="da-DK" dirty="0" err="1"/>
              <a:t>Boyce</a:t>
            </a:r>
            <a:r>
              <a:rPr lang="da-DK" dirty="0"/>
              <a:t>, også ved IBM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I SQL skriver man ”</a:t>
            </a:r>
            <a:r>
              <a:rPr lang="da-DK" dirty="0" err="1"/>
              <a:t>Queries</a:t>
            </a:r>
            <a:r>
              <a:rPr lang="da-DK" dirty="0"/>
              <a:t>”/Forespørgsler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Man spørger altså databasen om noget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Et meget specifikt format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Der findes forskellige SQL sprog, f.eks. </a:t>
            </a:r>
            <a:r>
              <a:rPr lang="da-DK" dirty="0" err="1"/>
              <a:t>PostgreSQL</a:t>
            </a:r>
            <a:r>
              <a:rPr lang="da-DK" dirty="0"/>
              <a:t>, MySQL osv.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De er dog alle sammen ekstremt ens, kan man et - kan man alle</a:t>
            </a:r>
          </a:p>
        </p:txBody>
      </p:sp>
    </p:spTree>
    <p:extLst>
      <p:ext uri="{BB962C8B-B14F-4D97-AF65-F5344CB8AC3E}">
        <p14:creationId xmlns:p14="http://schemas.microsoft.com/office/powerpoint/2010/main" val="630452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- Datatyper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5081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INTEGER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Autoincrement</a:t>
            </a: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 er den vi bruger til id! En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som selv gør sig større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VARCHAR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BIGINT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 største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kan også være mindre f.eks.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tinyint</a:t>
            </a: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Double/Kommatal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 er mange flere… 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https://www.w3schools.com/sql/sql_datatypes.asp</a:t>
            </a: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192918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-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Brewery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336A378B-B98F-53D6-492F-CA4A8C0D0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78" y="1805517"/>
            <a:ext cx="27432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21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-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Brewery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336A378B-B98F-53D6-492F-CA4A8C0D0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78" y="1805517"/>
            <a:ext cx="2743200" cy="1485900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9E4CCC90-36E2-8E5E-1B06-1840C1F80410}"/>
              </a:ext>
            </a:extLst>
          </p:cNvPr>
          <p:cNvSpPr txBox="1"/>
          <p:nvPr/>
        </p:nvSpPr>
        <p:spPr>
          <a:xfrm>
            <a:off x="1097280" y="3196564"/>
            <a:ext cx="10213200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Så vi laver et </a:t>
            </a:r>
            <a:r>
              <a:rPr lang="da-DK" dirty="0" err="1"/>
              <a:t>table</a:t>
            </a:r>
            <a:r>
              <a:rPr lang="da-DK" dirty="0"/>
              <a:t> ”</a:t>
            </a:r>
            <a:r>
              <a:rPr lang="da-DK" dirty="0" err="1"/>
              <a:t>brewery</a:t>
            </a:r>
            <a:r>
              <a:rPr lang="da-DK" dirty="0"/>
              <a:t>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Den har 4 attributter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3 </a:t>
            </a:r>
            <a:r>
              <a:rPr lang="da-DK" dirty="0" err="1"/>
              <a:t>strings</a:t>
            </a:r>
            <a:r>
              <a:rPr lang="da-DK" dirty="0"/>
              <a:t> af længde MAX 256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1 </a:t>
            </a:r>
            <a:r>
              <a:rPr lang="da-DK" dirty="0" err="1"/>
              <a:t>serial</a:t>
            </a:r>
            <a:r>
              <a:rPr lang="da-DK" dirty="0"/>
              <a:t> (som er vores ”</a:t>
            </a:r>
            <a:r>
              <a:rPr lang="da-DK" dirty="0" err="1"/>
              <a:t>Primary</a:t>
            </a:r>
            <a:r>
              <a:rPr lang="da-DK" dirty="0"/>
              <a:t> Key”)</a:t>
            </a:r>
          </a:p>
        </p:txBody>
      </p:sp>
    </p:spTree>
    <p:extLst>
      <p:ext uri="{BB962C8B-B14F-4D97-AF65-F5344CB8AC3E}">
        <p14:creationId xmlns:p14="http://schemas.microsoft.com/office/powerpoint/2010/main" val="1669651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-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Beer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08511090-A9C2-F5F3-B77B-117FEEDAE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46" y="1858433"/>
            <a:ext cx="4889500" cy="1955800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577329F2-53D6-F998-4E2B-ED8B1204050A}"/>
              </a:ext>
            </a:extLst>
          </p:cNvPr>
          <p:cNvSpPr txBox="1"/>
          <p:nvPr/>
        </p:nvSpPr>
        <p:spPr>
          <a:xfrm>
            <a:off x="1080346" y="3738431"/>
            <a:ext cx="10213200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Så vi laver et </a:t>
            </a:r>
            <a:r>
              <a:rPr lang="da-DK" dirty="0" err="1"/>
              <a:t>table</a:t>
            </a:r>
            <a:r>
              <a:rPr lang="da-DK" dirty="0"/>
              <a:t> ”</a:t>
            </a:r>
            <a:r>
              <a:rPr lang="da-DK" dirty="0" err="1"/>
              <a:t>beer</a:t>
            </a:r>
            <a:r>
              <a:rPr lang="da-DK" dirty="0"/>
              <a:t>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Den har 5 attributter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2 </a:t>
            </a:r>
            <a:r>
              <a:rPr lang="da-DK" dirty="0" err="1"/>
              <a:t>strings</a:t>
            </a:r>
            <a:r>
              <a:rPr lang="da-DK" dirty="0"/>
              <a:t> af længde MAX 256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1 </a:t>
            </a:r>
            <a:r>
              <a:rPr lang="da-DK" dirty="0" err="1"/>
              <a:t>serial</a:t>
            </a:r>
            <a:r>
              <a:rPr lang="da-DK" dirty="0"/>
              <a:t> (som er vores ”</a:t>
            </a:r>
            <a:r>
              <a:rPr lang="da-DK" dirty="0" err="1"/>
              <a:t>Primary</a:t>
            </a:r>
            <a:r>
              <a:rPr lang="da-DK" dirty="0"/>
              <a:t> Key”)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1 </a:t>
            </a:r>
            <a:r>
              <a:rPr lang="da-DK" dirty="0" err="1"/>
              <a:t>float</a:t>
            </a:r>
            <a:r>
              <a:rPr lang="da-DK" dirty="0"/>
              <a:t> (med 4 decimaler) som er alkohol procent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1 </a:t>
            </a:r>
            <a:r>
              <a:rPr lang="da-DK" dirty="0" err="1"/>
              <a:t>integer</a:t>
            </a:r>
            <a:r>
              <a:rPr lang="da-DK" dirty="0"/>
              <a:t>, som er referencen til </a:t>
            </a:r>
            <a:r>
              <a:rPr lang="da-DK" dirty="0" err="1"/>
              <a:t>Brewery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369402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Insert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 række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670531BF-6C21-1A66-2920-517CBA096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61595"/>
            <a:ext cx="53467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2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Dagens program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540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Funktionel programmering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SQLite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databaser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 API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Opsætning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Eksempel på en service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Hvad man kan gøre herfra og spørgerunde  </a:t>
            </a:r>
          </a:p>
          <a:p>
            <a:pPr lvl="1">
              <a:lnSpc>
                <a:spcPct val="150000"/>
              </a:lnSpc>
            </a:pP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>
              <a:lnSpc>
                <a:spcPct val="150000"/>
              </a:lnSpc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328361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Insert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 række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670531BF-6C21-1A66-2920-517CBA096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61595"/>
            <a:ext cx="5346700" cy="584200"/>
          </a:xfrm>
          <a:prstGeom prst="rect">
            <a:avLst/>
          </a:prstGeom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2FC1AC7D-527C-9633-533B-A45F389577F2}"/>
              </a:ext>
            </a:extLst>
          </p:cNvPr>
          <p:cNvSpPr txBox="1"/>
          <p:nvPr/>
        </p:nvSpPr>
        <p:spPr>
          <a:xfrm>
            <a:off x="1097280" y="2437328"/>
            <a:ext cx="10213200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Vi indsætter data i </a:t>
            </a:r>
            <a:r>
              <a:rPr lang="da-DK" dirty="0" err="1"/>
              <a:t>brewery</a:t>
            </a:r>
            <a:endParaRPr lang="da-DK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I kolonnerne (</a:t>
            </a:r>
            <a:r>
              <a:rPr lang="da-DK" dirty="0" err="1"/>
              <a:t>name</a:t>
            </a:r>
            <a:r>
              <a:rPr lang="da-DK" dirty="0"/>
              <a:t>, </a:t>
            </a:r>
            <a:r>
              <a:rPr lang="da-DK" dirty="0" err="1"/>
              <a:t>address</a:t>
            </a:r>
            <a:r>
              <a:rPr lang="da-DK" dirty="0"/>
              <a:t>, country)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Ikke i id! Da det er </a:t>
            </a:r>
            <a:r>
              <a:rPr lang="da-DK" dirty="0" err="1"/>
              <a:t>serial</a:t>
            </a:r>
            <a:r>
              <a:rPr lang="da-DK" dirty="0"/>
              <a:t> holder den selv styr på id’et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526323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Insert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flere rækker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577329F2-53D6-F998-4E2B-ED8B1204050A}"/>
              </a:ext>
            </a:extLst>
          </p:cNvPr>
          <p:cNvSpPr txBox="1"/>
          <p:nvPr/>
        </p:nvSpPr>
        <p:spPr>
          <a:xfrm>
            <a:off x="1097280" y="4966097"/>
            <a:ext cx="10213200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Her indsætter vi alle de forskellige øl i </a:t>
            </a:r>
            <a:r>
              <a:rPr lang="da-DK" dirty="0" err="1"/>
              <a:t>beer</a:t>
            </a:r>
            <a:r>
              <a:rPr lang="da-DK" dirty="0"/>
              <a:t> tabellen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Det vigtige her er vores reference til </a:t>
            </a:r>
            <a:r>
              <a:rPr lang="da-DK" dirty="0" err="1"/>
              <a:t>brewery</a:t>
            </a:r>
            <a:r>
              <a:rPr lang="da-DK" dirty="0"/>
              <a:t>!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D7F6F8E3-38F9-4DC4-1801-33ED94465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7" y="1790700"/>
            <a:ext cx="53213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3463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– SELECT * 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F0EAD2C7-D162-91B4-9CD1-741505D79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33034"/>
            <a:ext cx="14478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6264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– SELECT * 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F0EAD2C7-D162-91B4-9CD1-741505D79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33034"/>
            <a:ext cx="1447800" cy="533400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D2FD0B5A-110D-0AAC-020C-BF53BD47B5D7}"/>
              </a:ext>
            </a:extLst>
          </p:cNvPr>
          <p:cNvSpPr/>
          <p:nvPr/>
        </p:nvSpPr>
        <p:spPr>
          <a:xfrm>
            <a:off x="1769534" y="1833034"/>
            <a:ext cx="304800" cy="25823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3" name="Lige forbindelse 2">
            <a:extLst>
              <a:ext uri="{FF2B5EF4-FFF2-40B4-BE49-F238E27FC236}">
                <a16:creationId xmlns:a16="http://schemas.microsoft.com/office/drawing/2014/main" id="{EBDA34BB-96CB-6EA9-52B5-29444C25F52F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2074334" y="1955894"/>
            <a:ext cx="3473923" cy="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felt 3">
            <a:extLst>
              <a:ext uri="{FF2B5EF4-FFF2-40B4-BE49-F238E27FC236}">
                <a16:creationId xmlns:a16="http://schemas.microsoft.com/office/drawing/2014/main" id="{984E172B-4E8A-77E2-72C4-FC94DD5F30DA}"/>
              </a:ext>
            </a:extLst>
          </p:cNvPr>
          <p:cNvSpPr txBox="1"/>
          <p:nvPr/>
        </p:nvSpPr>
        <p:spPr>
          <a:xfrm>
            <a:off x="5548257" y="1771228"/>
            <a:ext cx="338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Det her betyder ALT data</a:t>
            </a:r>
          </a:p>
        </p:txBody>
      </p:sp>
    </p:spTree>
    <p:extLst>
      <p:ext uri="{BB962C8B-B14F-4D97-AF65-F5344CB8AC3E}">
        <p14:creationId xmlns:p14="http://schemas.microsoft.com/office/powerpoint/2010/main" val="9203311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– SELECT * 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F0EAD2C7-D162-91B4-9CD1-741505D79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33034"/>
            <a:ext cx="1447800" cy="533400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D2FD0B5A-110D-0AAC-020C-BF53BD47B5D7}"/>
              </a:ext>
            </a:extLst>
          </p:cNvPr>
          <p:cNvSpPr/>
          <p:nvPr/>
        </p:nvSpPr>
        <p:spPr>
          <a:xfrm>
            <a:off x="1769534" y="1833034"/>
            <a:ext cx="304800" cy="224766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3" name="Lige forbindelse 2">
            <a:extLst>
              <a:ext uri="{FF2B5EF4-FFF2-40B4-BE49-F238E27FC236}">
                <a16:creationId xmlns:a16="http://schemas.microsoft.com/office/drawing/2014/main" id="{EBDA34BB-96CB-6EA9-52B5-29444C25F52F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2074334" y="1955894"/>
            <a:ext cx="3473923" cy="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felt 3">
            <a:extLst>
              <a:ext uri="{FF2B5EF4-FFF2-40B4-BE49-F238E27FC236}">
                <a16:creationId xmlns:a16="http://schemas.microsoft.com/office/drawing/2014/main" id="{984E172B-4E8A-77E2-72C4-FC94DD5F30DA}"/>
              </a:ext>
            </a:extLst>
          </p:cNvPr>
          <p:cNvSpPr txBox="1"/>
          <p:nvPr/>
        </p:nvSpPr>
        <p:spPr>
          <a:xfrm>
            <a:off x="5548257" y="1771228"/>
            <a:ext cx="338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Det her betyder ALT data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8B8A1858-96BC-8E0E-79C1-A39110A703EA}"/>
              </a:ext>
            </a:extLst>
          </p:cNvPr>
          <p:cNvSpPr/>
          <p:nvPr/>
        </p:nvSpPr>
        <p:spPr>
          <a:xfrm>
            <a:off x="1617133" y="2057825"/>
            <a:ext cx="761999" cy="30858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8" name="Lige forbindelse 7">
            <a:extLst>
              <a:ext uri="{FF2B5EF4-FFF2-40B4-BE49-F238E27FC236}">
                <a16:creationId xmlns:a16="http://schemas.microsoft.com/office/drawing/2014/main" id="{0A830115-BC37-F0B3-E858-AB23FD329ED7}"/>
              </a:ext>
            </a:extLst>
          </p:cNvPr>
          <p:cNvCxnSpPr>
            <a:cxnSpLocks/>
          </p:cNvCxnSpPr>
          <p:nvPr/>
        </p:nvCxnSpPr>
        <p:spPr>
          <a:xfrm>
            <a:off x="2379132" y="2212117"/>
            <a:ext cx="3169125" cy="2077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felt 9">
            <a:extLst>
              <a:ext uri="{FF2B5EF4-FFF2-40B4-BE49-F238E27FC236}">
                <a16:creationId xmlns:a16="http://schemas.microsoft.com/office/drawing/2014/main" id="{BA2AB6A8-0107-BDC1-05DD-42CF15200AE2}"/>
              </a:ext>
            </a:extLst>
          </p:cNvPr>
          <p:cNvSpPr txBox="1"/>
          <p:nvPr/>
        </p:nvSpPr>
        <p:spPr>
          <a:xfrm>
            <a:off x="5548256" y="2037837"/>
            <a:ext cx="338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Tabellen vi henter fra</a:t>
            </a:r>
          </a:p>
        </p:txBody>
      </p:sp>
    </p:spTree>
    <p:extLst>
      <p:ext uri="{BB962C8B-B14F-4D97-AF65-F5344CB8AC3E}">
        <p14:creationId xmlns:p14="http://schemas.microsoft.com/office/powerpoint/2010/main" val="40088197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– SELECT *  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F0EAD2C7-D162-91B4-9CD1-741505D79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33034"/>
            <a:ext cx="1447800" cy="533400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1C85706E-71DF-3203-03CA-BACE6D691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81" y="2462108"/>
            <a:ext cx="57023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1456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– SELECT   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A85DCF67-BB42-EEC6-6DC7-7976A8212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82" y="1822450"/>
            <a:ext cx="2019300" cy="520700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A9999414-CB5B-7A5D-3056-4C20D7CFB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83" y="2428240"/>
            <a:ext cx="22098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698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– SELECT * FROM WHERE 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3E2595EA-A922-BDF2-560E-4595F3F64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66" y="1843917"/>
            <a:ext cx="24638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739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– SELECT * 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3E2595EA-A922-BDF2-560E-4595F3F64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66" y="1843917"/>
            <a:ext cx="2463800" cy="762000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4A9C2620-F7B8-8335-C16B-58B913EB5848}"/>
              </a:ext>
            </a:extLst>
          </p:cNvPr>
          <p:cNvSpPr/>
          <p:nvPr/>
        </p:nvSpPr>
        <p:spPr>
          <a:xfrm>
            <a:off x="925287" y="2277345"/>
            <a:ext cx="2901646" cy="328572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5" name="Lige forbindelse 4">
            <a:extLst>
              <a:ext uri="{FF2B5EF4-FFF2-40B4-BE49-F238E27FC236}">
                <a16:creationId xmlns:a16="http://schemas.microsoft.com/office/drawing/2014/main" id="{5D34E4A8-2A9F-2ADB-7C8A-D0187304F7B0}"/>
              </a:ext>
            </a:extLst>
          </p:cNvPr>
          <p:cNvCxnSpPr>
            <a:cxnSpLocks/>
          </p:cNvCxnSpPr>
          <p:nvPr/>
        </p:nvCxnSpPr>
        <p:spPr>
          <a:xfrm>
            <a:off x="3826932" y="2451625"/>
            <a:ext cx="3169125" cy="2077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felt 5">
            <a:extLst>
              <a:ext uri="{FF2B5EF4-FFF2-40B4-BE49-F238E27FC236}">
                <a16:creationId xmlns:a16="http://schemas.microsoft.com/office/drawing/2014/main" id="{EE06FA36-4254-BC6B-6A87-3BD6884DC4BB}"/>
              </a:ext>
            </a:extLst>
          </p:cNvPr>
          <p:cNvSpPr txBox="1"/>
          <p:nvPr/>
        </p:nvSpPr>
        <p:spPr>
          <a:xfrm>
            <a:off x="6996056" y="2277345"/>
            <a:ext cx="3384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Vi henter kun data fra der hvor vores rækker har Country = ‘Denmark’</a:t>
            </a:r>
          </a:p>
        </p:txBody>
      </p:sp>
    </p:spTree>
    <p:extLst>
      <p:ext uri="{BB962C8B-B14F-4D97-AF65-F5344CB8AC3E}">
        <p14:creationId xmlns:p14="http://schemas.microsoft.com/office/powerpoint/2010/main" val="23037556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– SELECT * 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3E2595EA-A922-BDF2-560E-4595F3F64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66" y="1843917"/>
            <a:ext cx="2463800" cy="762000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956990EB-5043-34DD-BAA0-FD2730706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2658045"/>
            <a:ext cx="57150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024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Dagens program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540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Funktionel programmering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SQLite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databaser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 API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Opsætning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Eksempel på en service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Hvad man kan gøre herfra og spørgerunde  </a:t>
            </a:r>
          </a:p>
          <a:p>
            <a:pPr lvl="1">
              <a:lnSpc>
                <a:spcPct val="150000"/>
              </a:lnSpc>
            </a:pP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>
              <a:lnSpc>
                <a:spcPct val="150000"/>
              </a:lnSpc>
            </a:pPr>
            <a:endParaRPr lang="da-DK" dirty="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C59B26D3-79F0-20B1-0FC0-F9011E781998}"/>
              </a:ext>
            </a:extLst>
          </p:cNvPr>
          <p:cNvSpPr/>
          <p:nvPr/>
        </p:nvSpPr>
        <p:spPr>
          <a:xfrm>
            <a:off x="845114" y="1960903"/>
            <a:ext cx="3467501" cy="51393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5" name="Lige forbindelse 4">
            <a:extLst>
              <a:ext uri="{FF2B5EF4-FFF2-40B4-BE49-F238E27FC236}">
                <a16:creationId xmlns:a16="http://schemas.microsoft.com/office/drawing/2014/main" id="{EBF608F4-F8CC-AF2D-CA0A-044E6A6FC243}"/>
              </a:ext>
            </a:extLst>
          </p:cNvPr>
          <p:cNvCxnSpPr>
            <a:cxnSpLocks/>
          </p:cNvCxnSpPr>
          <p:nvPr/>
        </p:nvCxnSpPr>
        <p:spPr>
          <a:xfrm>
            <a:off x="4303643" y="2194204"/>
            <a:ext cx="346750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felt 5">
            <a:extLst>
              <a:ext uri="{FF2B5EF4-FFF2-40B4-BE49-F238E27FC236}">
                <a16:creationId xmlns:a16="http://schemas.microsoft.com/office/drawing/2014/main" id="{CC235F07-2B6C-6F92-185E-644CEC925C2C}"/>
              </a:ext>
            </a:extLst>
          </p:cNvPr>
          <p:cNvSpPr txBox="1"/>
          <p:nvPr/>
        </p:nvSpPr>
        <p:spPr>
          <a:xfrm>
            <a:off x="7771145" y="2009538"/>
            <a:ext cx="452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Et anderledes paradigme</a:t>
            </a:r>
          </a:p>
        </p:txBody>
      </p:sp>
    </p:spTree>
    <p:extLst>
      <p:ext uri="{BB962C8B-B14F-4D97-AF65-F5344CB8AC3E}">
        <p14:creationId xmlns:p14="http://schemas.microsoft.com/office/powerpoint/2010/main" val="37119049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JOIN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217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Hvis vi henter alt data fra vores øl/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beer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tabel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får vi bare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id’erne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på det pågældende bryggeri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Hvad nu hvis vi gerne vil have navnet på bryggeriet med ud?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bruger vi et join!</a:t>
            </a: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735629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JOIN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531BDDCC-934F-3F9A-A3B3-1DFACBE96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59643"/>
            <a:ext cx="42926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064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JOIN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531BDDCC-934F-3F9A-A3B3-1DFACBE96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59643"/>
            <a:ext cx="4292600" cy="787400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4EB0738B-BA76-9709-0343-6A646A86FE01}"/>
              </a:ext>
            </a:extLst>
          </p:cNvPr>
          <p:cNvSpPr/>
          <p:nvPr/>
        </p:nvSpPr>
        <p:spPr>
          <a:xfrm>
            <a:off x="925286" y="2277345"/>
            <a:ext cx="4464593" cy="369698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" name="Lige forbindelse 3">
            <a:extLst>
              <a:ext uri="{FF2B5EF4-FFF2-40B4-BE49-F238E27FC236}">
                <a16:creationId xmlns:a16="http://schemas.microsoft.com/office/drawing/2014/main" id="{494B3166-82C2-77D9-A85F-407FDE800615}"/>
              </a:ext>
            </a:extLst>
          </p:cNvPr>
          <p:cNvCxnSpPr>
            <a:cxnSpLocks/>
          </p:cNvCxnSpPr>
          <p:nvPr/>
        </p:nvCxnSpPr>
        <p:spPr>
          <a:xfrm>
            <a:off x="5389879" y="2451625"/>
            <a:ext cx="160617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felt 5">
            <a:extLst>
              <a:ext uri="{FF2B5EF4-FFF2-40B4-BE49-F238E27FC236}">
                <a16:creationId xmlns:a16="http://schemas.microsoft.com/office/drawing/2014/main" id="{F7A67EE0-399C-2CFC-9C13-8F9B6FCF13B8}"/>
              </a:ext>
            </a:extLst>
          </p:cNvPr>
          <p:cNvSpPr txBox="1"/>
          <p:nvPr/>
        </p:nvSpPr>
        <p:spPr>
          <a:xfrm>
            <a:off x="6985119" y="2136275"/>
            <a:ext cx="5206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Så vi ”joiner” vores to tabeller, sådan at der hvor </a:t>
            </a:r>
            <a:r>
              <a:rPr lang="da-DK" dirty="0" err="1"/>
              <a:t>brewery_id’et</a:t>
            </a:r>
            <a:r>
              <a:rPr lang="da-DK" dirty="0"/>
              <a:t> er lig med et </a:t>
            </a:r>
            <a:r>
              <a:rPr lang="da-DK" dirty="0" err="1"/>
              <a:t>brewery.id</a:t>
            </a:r>
            <a:r>
              <a:rPr lang="da-DK" dirty="0"/>
              <a:t> så henter vi også alt andet data</a:t>
            </a:r>
          </a:p>
        </p:txBody>
      </p:sp>
    </p:spTree>
    <p:extLst>
      <p:ext uri="{BB962C8B-B14F-4D97-AF65-F5344CB8AC3E}">
        <p14:creationId xmlns:p14="http://schemas.microsoft.com/office/powerpoint/2010/main" val="22484030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JOIN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531BDDCC-934F-3F9A-A3B3-1DFACBE96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59643"/>
            <a:ext cx="4292600" cy="787400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F770BF14-6FDB-E1FB-5D0E-90057C845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750" y="2769326"/>
            <a:ext cx="7772400" cy="270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3015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JOIN, kolonner</a:t>
            </a:r>
          </a:p>
        </p:txBody>
      </p:sp>
      <p:pic>
        <p:nvPicPr>
          <p:cNvPr id="11" name="Billede 10">
            <a:extLst>
              <a:ext uri="{FF2B5EF4-FFF2-40B4-BE49-F238E27FC236}">
                <a16:creationId xmlns:a16="http://schemas.microsoft.com/office/drawing/2014/main" id="{75D9C171-2ECE-2A90-3DCE-B05312C70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94" y="1821543"/>
            <a:ext cx="4953000" cy="812800"/>
          </a:xfrm>
          <a:prstGeom prst="rect">
            <a:avLst/>
          </a:prstGeom>
        </p:spPr>
      </p:pic>
      <p:pic>
        <p:nvPicPr>
          <p:cNvPr id="3" name="Billede 2">
            <a:extLst>
              <a:ext uri="{FF2B5EF4-FFF2-40B4-BE49-F238E27FC236}">
                <a16:creationId xmlns:a16="http://schemas.microsoft.com/office/drawing/2014/main" id="{B32B9979-9D5F-EA9C-9B8D-8EB97E79C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559" y="2824793"/>
            <a:ext cx="4570186" cy="32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016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JOIN, kolonner</a:t>
            </a:r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A03F82FE-F07B-2748-F710-5164D40F9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559" y="2824793"/>
            <a:ext cx="4570186" cy="3257033"/>
          </a:xfrm>
          <a:prstGeom prst="rect">
            <a:avLst/>
          </a:prstGeom>
        </p:spPr>
      </p:pic>
      <p:sp>
        <p:nvSpPr>
          <p:cNvPr id="9" name="Tekstfelt 8">
            <a:extLst>
              <a:ext uri="{FF2B5EF4-FFF2-40B4-BE49-F238E27FC236}">
                <a16:creationId xmlns:a16="http://schemas.microsoft.com/office/drawing/2014/main" id="{9DEB6135-82E4-3F2E-6766-C7B9091C82BE}"/>
              </a:ext>
            </a:extLst>
          </p:cNvPr>
          <p:cNvSpPr txBox="1"/>
          <p:nvPr/>
        </p:nvSpPr>
        <p:spPr>
          <a:xfrm>
            <a:off x="6480990" y="1861457"/>
            <a:ext cx="4570186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Så nu kan vi blande information fra de to tabeller </a:t>
            </a:r>
          </a:p>
        </p:txBody>
      </p:sp>
      <p:pic>
        <p:nvPicPr>
          <p:cNvPr id="11" name="Billede 10">
            <a:extLst>
              <a:ext uri="{FF2B5EF4-FFF2-40B4-BE49-F238E27FC236}">
                <a16:creationId xmlns:a16="http://schemas.microsoft.com/office/drawing/2014/main" id="{75D9C171-2ECE-2A90-3DCE-B05312C70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94" y="1821543"/>
            <a:ext cx="49530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1277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JOIN, afgrænsning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140524CE-732E-12CA-3259-4EB6DCEDA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824" y="1880042"/>
            <a:ext cx="4914900" cy="927100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A7AC0314-9FF8-3D7C-9376-4EE0E63F9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421" y="2832309"/>
            <a:ext cx="4484093" cy="20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364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JOIN, afgrænsning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140524CE-732E-12CA-3259-4EB6DCEDA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824" y="1880042"/>
            <a:ext cx="4914900" cy="927100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2BFF804D-D14C-FFE7-382C-33A76E21FE2F}"/>
              </a:ext>
            </a:extLst>
          </p:cNvPr>
          <p:cNvSpPr txBox="1"/>
          <p:nvPr/>
        </p:nvSpPr>
        <p:spPr>
          <a:xfrm>
            <a:off x="6694354" y="1875534"/>
            <a:ext cx="4570186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Og vi kan afgrænse den data vi henter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1CB05BEE-AB0B-2D49-0B11-F40450D0B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421" y="2832309"/>
            <a:ext cx="4484093" cy="20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6494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i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3419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Okay, nu har vi lært hvad en database, RBDMS og SQL er for noget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 er meget mere til emnet, men det her er en fin start!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 skal vi se hvordan vi kan køre de her kommandoer fra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 er de samme principper, men vi køre det bare inde fra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Vha. sqlite3 biblioteket (Som er i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som standard!)</a:t>
            </a: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 err="1"/>
              <a:t>SQLite</a:t>
            </a:r>
            <a:r>
              <a:rPr lang="da-DK" dirty="0"/>
              <a:t> betyder at man gemmer </a:t>
            </a:r>
            <a:r>
              <a:rPr lang="da-DK" dirty="0" err="1"/>
              <a:t>dataen</a:t>
            </a:r>
            <a:r>
              <a:rPr lang="da-DK" dirty="0"/>
              <a:t> i en lokal ”</a:t>
            </a:r>
            <a:r>
              <a:rPr lang="da-DK" dirty="0" err="1"/>
              <a:t>db</a:t>
            </a:r>
            <a:r>
              <a:rPr lang="da-DK" dirty="0"/>
              <a:t>/SQL” fil, og ikke snakker med en ekstern server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Det er dog ekstremt nemt at skifte imellem de to, det er </a:t>
            </a:r>
            <a:r>
              <a:rPr lang="da-DK" dirty="0" err="1"/>
              <a:t>stortset</a:t>
            </a:r>
            <a:r>
              <a:rPr lang="da-DK" dirty="0"/>
              <a:t> samme kode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Det bliver ikke en ekstern server i dag fordi det kan give meget bøvl</a:t>
            </a:r>
          </a:p>
        </p:txBody>
      </p:sp>
    </p:spTree>
    <p:extLst>
      <p:ext uri="{BB962C8B-B14F-4D97-AF65-F5344CB8AC3E}">
        <p14:creationId xmlns:p14="http://schemas.microsoft.com/office/powerpoint/2010/main" val="9904424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SQLite3 i Python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32184ED2-3960-6FE9-F0B3-66D89EE16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1887872"/>
            <a:ext cx="10058400" cy="311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669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Dagens program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540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Funktionel programmering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SQLite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databaser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 API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Opsætning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Eksempel på en service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Hvad man kan gøre herfra og spørgerunde  </a:t>
            </a:r>
          </a:p>
          <a:p>
            <a:pPr lvl="1">
              <a:lnSpc>
                <a:spcPct val="150000"/>
              </a:lnSpc>
            </a:pP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>
              <a:lnSpc>
                <a:spcPct val="150000"/>
              </a:lnSpc>
            </a:pPr>
            <a:endParaRPr lang="da-DK" dirty="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C59B26D3-79F0-20B1-0FC0-F9011E781998}"/>
              </a:ext>
            </a:extLst>
          </p:cNvPr>
          <p:cNvSpPr/>
          <p:nvPr/>
        </p:nvSpPr>
        <p:spPr>
          <a:xfrm>
            <a:off x="845114" y="1960903"/>
            <a:ext cx="3467501" cy="51393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5" name="Lige forbindelse 4">
            <a:extLst>
              <a:ext uri="{FF2B5EF4-FFF2-40B4-BE49-F238E27FC236}">
                <a16:creationId xmlns:a16="http://schemas.microsoft.com/office/drawing/2014/main" id="{EBF608F4-F8CC-AF2D-CA0A-044E6A6FC243}"/>
              </a:ext>
            </a:extLst>
          </p:cNvPr>
          <p:cNvCxnSpPr>
            <a:cxnSpLocks/>
          </p:cNvCxnSpPr>
          <p:nvPr/>
        </p:nvCxnSpPr>
        <p:spPr>
          <a:xfrm>
            <a:off x="4303643" y="2194204"/>
            <a:ext cx="346750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felt 5">
            <a:extLst>
              <a:ext uri="{FF2B5EF4-FFF2-40B4-BE49-F238E27FC236}">
                <a16:creationId xmlns:a16="http://schemas.microsoft.com/office/drawing/2014/main" id="{CC235F07-2B6C-6F92-185E-644CEC925C2C}"/>
              </a:ext>
            </a:extLst>
          </p:cNvPr>
          <p:cNvSpPr txBox="1"/>
          <p:nvPr/>
        </p:nvSpPr>
        <p:spPr>
          <a:xfrm>
            <a:off x="7771145" y="2009538"/>
            <a:ext cx="452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Et anderledes paradigme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DF7A830-494D-6CB0-BF6A-089B667D886F}"/>
              </a:ext>
            </a:extLst>
          </p:cNvPr>
          <p:cNvSpPr/>
          <p:nvPr/>
        </p:nvSpPr>
        <p:spPr>
          <a:xfrm>
            <a:off x="845114" y="2488586"/>
            <a:ext cx="2554070" cy="417458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1EF154FC-E750-6DC6-F5DE-5AD5B1F95C61}"/>
              </a:ext>
            </a:extLst>
          </p:cNvPr>
          <p:cNvSpPr txBox="1"/>
          <p:nvPr/>
        </p:nvSpPr>
        <p:spPr>
          <a:xfrm>
            <a:off x="7771146" y="2512649"/>
            <a:ext cx="452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Datalagring &amp; kommunikation</a:t>
            </a:r>
          </a:p>
        </p:txBody>
      </p:sp>
      <p:cxnSp>
        <p:nvCxnSpPr>
          <p:cNvPr id="9" name="Lige forbindelse 8">
            <a:extLst>
              <a:ext uri="{FF2B5EF4-FFF2-40B4-BE49-F238E27FC236}">
                <a16:creationId xmlns:a16="http://schemas.microsoft.com/office/drawing/2014/main" id="{76D9D00A-3866-4729-AF2F-A4E0AC67F43C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3399184" y="2697315"/>
            <a:ext cx="437196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9701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SQLite3 i Python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32184ED2-3960-6FE9-F0B3-66D89EE16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1887872"/>
            <a:ext cx="10058400" cy="3117626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6BB7C691-D131-CC0C-4885-334D63823F73}"/>
              </a:ext>
            </a:extLst>
          </p:cNvPr>
          <p:cNvSpPr/>
          <p:nvPr/>
        </p:nvSpPr>
        <p:spPr>
          <a:xfrm>
            <a:off x="3668487" y="2843403"/>
            <a:ext cx="2901646" cy="328572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" name="Lige forbindelse 3">
            <a:extLst>
              <a:ext uri="{FF2B5EF4-FFF2-40B4-BE49-F238E27FC236}">
                <a16:creationId xmlns:a16="http://schemas.microsoft.com/office/drawing/2014/main" id="{6148B356-AC62-526A-6D26-3E4522B0986F}"/>
              </a:ext>
            </a:extLst>
          </p:cNvPr>
          <p:cNvCxnSpPr>
            <a:cxnSpLocks/>
          </p:cNvCxnSpPr>
          <p:nvPr/>
        </p:nvCxnSpPr>
        <p:spPr>
          <a:xfrm flipV="1">
            <a:off x="4909457" y="1068693"/>
            <a:ext cx="4256314" cy="177471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felt 4">
            <a:extLst>
              <a:ext uri="{FF2B5EF4-FFF2-40B4-BE49-F238E27FC236}">
                <a16:creationId xmlns:a16="http://schemas.microsoft.com/office/drawing/2014/main" id="{56FB3DD0-D3D0-C89F-952E-34E03129C42A}"/>
              </a:ext>
            </a:extLst>
          </p:cNvPr>
          <p:cNvSpPr txBox="1"/>
          <p:nvPr/>
        </p:nvSpPr>
        <p:spPr>
          <a:xfrm>
            <a:off x="6985119" y="699361"/>
            <a:ext cx="5206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I stedet for </a:t>
            </a:r>
            <a:r>
              <a:rPr lang="da-DK" dirty="0" err="1"/>
              <a:t>serial</a:t>
            </a:r>
            <a:r>
              <a:rPr lang="da-DK" dirty="0"/>
              <a:t>! Serial findes ikke i </a:t>
            </a:r>
            <a:r>
              <a:rPr lang="da-DK" dirty="0" err="1"/>
              <a:t>sqlite</a:t>
            </a:r>
            <a:r>
              <a:rPr lang="da-DK" dirty="0"/>
              <a:t>…. </a:t>
            </a:r>
          </a:p>
        </p:txBody>
      </p:sp>
    </p:spTree>
    <p:extLst>
      <p:ext uri="{BB962C8B-B14F-4D97-AF65-F5344CB8AC3E}">
        <p14:creationId xmlns:p14="http://schemas.microsoft.com/office/powerpoint/2010/main" val="34720114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SQLite3 i Python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32184ED2-3960-6FE9-F0B3-66D89EE16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1887872"/>
            <a:ext cx="10058400" cy="3117626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6BB7C691-D131-CC0C-4885-334D63823F73}"/>
              </a:ext>
            </a:extLst>
          </p:cNvPr>
          <p:cNvSpPr/>
          <p:nvPr/>
        </p:nvSpPr>
        <p:spPr>
          <a:xfrm>
            <a:off x="3668487" y="2843403"/>
            <a:ext cx="2901646" cy="328572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" name="Lige forbindelse 3">
            <a:extLst>
              <a:ext uri="{FF2B5EF4-FFF2-40B4-BE49-F238E27FC236}">
                <a16:creationId xmlns:a16="http://schemas.microsoft.com/office/drawing/2014/main" id="{6148B356-AC62-526A-6D26-3E4522B0986F}"/>
              </a:ext>
            </a:extLst>
          </p:cNvPr>
          <p:cNvCxnSpPr>
            <a:cxnSpLocks/>
          </p:cNvCxnSpPr>
          <p:nvPr/>
        </p:nvCxnSpPr>
        <p:spPr>
          <a:xfrm flipV="1">
            <a:off x="4909457" y="1068693"/>
            <a:ext cx="4256314" cy="177471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felt 4">
            <a:extLst>
              <a:ext uri="{FF2B5EF4-FFF2-40B4-BE49-F238E27FC236}">
                <a16:creationId xmlns:a16="http://schemas.microsoft.com/office/drawing/2014/main" id="{56FB3DD0-D3D0-C89F-952E-34E03129C42A}"/>
              </a:ext>
            </a:extLst>
          </p:cNvPr>
          <p:cNvSpPr txBox="1"/>
          <p:nvPr/>
        </p:nvSpPr>
        <p:spPr>
          <a:xfrm>
            <a:off x="6985119" y="699361"/>
            <a:ext cx="5206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I stedet for </a:t>
            </a:r>
            <a:r>
              <a:rPr lang="da-DK" dirty="0" err="1"/>
              <a:t>serial</a:t>
            </a:r>
            <a:r>
              <a:rPr lang="da-DK" dirty="0"/>
              <a:t>! Serial findes ikke i </a:t>
            </a:r>
            <a:r>
              <a:rPr lang="da-DK" dirty="0" err="1"/>
              <a:t>sqlite</a:t>
            </a:r>
            <a:r>
              <a:rPr lang="da-DK" dirty="0"/>
              <a:t>…. 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FD3DE24F-D06B-03A6-E667-51F57E02AA46}"/>
              </a:ext>
            </a:extLst>
          </p:cNvPr>
          <p:cNvSpPr txBox="1"/>
          <p:nvPr/>
        </p:nvSpPr>
        <p:spPr>
          <a:xfrm>
            <a:off x="1097279" y="4903697"/>
            <a:ext cx="10213200" cy="50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man skriver bare sine ”SQL statements” som strenge, og giver dem til .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execute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metoden!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055896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SQLite3 i Python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32184ED2-3960-6FE9-F0B3-66D89EE16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1887872"/>
            <a:ext cx="10058400" cy="3117626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6BB7C691-D131-CC0C-4885-334D63823F73}"/>
              </a:ext>
            </a:extLst>
          </p:cNvPr>
          <p:cNvSpPr/>
          <p:nvPr/>
        </p:nvSpPr>
        <p:spPr>
          <a:xfrm>
            <a:off x="3668487" y="2843403"/>
            <a:ext cx="2901646" cy="328572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" name="Lige forbindelse 3">
            <a:extLst>
              <a:ext uri="{FF2B5EF4-FFF2-40B4-BE49-F238E27FC236}">
                <a16:creationId xmlns:a16="http://schemas.microsoft.com/office/drawing/2014/main" id="{6148B356-AC62-526A-6D26-3E4522B0986F}"/>
              </a:ext>
            </a:extLst>
          </p:cNvPr>
          <p:cNvCxnSpPr>
            <a:cxnSpLocks/>
          </p:cNvCxnSpPr>
          <p:nvPr/>
        </p:nvCxnSpPr>
        <p:spPr>
          <a:xfrm flipV="1">
            <a:off x="4909457" y="1068693"/>
            <a:ext cx="4256314" cy="177471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felt 4">
            <a:extLst>
              <a:ext uri="{FF2B5EF4-FFF2-40B4-BE49-F238E27FC236}">
                <a16:creationId xmlns:a16="http://schemas.microsoft.com/office/drawing/2014/main" id="{56FB3DD0-D3D0-C89F-952E-34E03129C42A}"/>
              </a:ext>
            </a:extLst>
          </p:cNvPr>
          <p:cNvSpPr txBox="1"/>
          <p:nvPr/>
        </p:nvSpPr>
        <p:spPr>
          <a:xfrm>
            <a:off x="6985119" y="699361"/>
            <a:ext cx="5206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I stedet for </a:t>
            </a:r>
            <a:r>
              <a:rPr lang="da-DK" dirty="0" err="1"/>
              <a:t>serial</a:t>
            </a:r>
            <a:r>
              <a:rPr lang="da-DK" dirty="0"/>
              <a:t>! Serial findes ikke i </a:t>
            </a:r>
            <a:r>
              <a:rPr lang="da-DK" dirty="0" err="1"/>
              <a:t>sqlite</a:t>
            </a:r>
            <a:r>
              <a:rPr lang="da-DK" dirty="0"/>
              <a:t>…. 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FD3DE24F-D06B-03A6-E667-51F57E02AA46}"/>
              </a:ext>
            </a:extLst>
          </p:cNvPr>
          <p:cNvSpPr txBox="1"/>
          <p:nvPr/>
        </p:nvSpPr>
        <p:spPr>
          <a:xfrm>
            <a:off x="1097279" y="4903697"/>
            <a:ext cx="10213200" cy="96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man skriver bare sine ”SQL statements” som strenge, og giver dem til .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execute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metoden!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Live!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262552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SQLite3 – SQL filer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C3E38035-CE50-475A-0D56-B60F40B319EB}"/>
              </a:ext>
            </a:extLst>
          </p:cNvPr>
          <p:cNvSpPr txBox="1"/>
          <p:nvPr/>
        </p:nvSpPr>
        <p:spPr>
          <a:xfrm>
            <a:off x="1097280" y="1921011"/>
            <a:ext cx="10213200" cy="1889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 kan også have deciderede SQL filer, som til højre 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Det kan være ret praktisk, specielt når man fylder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Dem kan man så importere og køre direkte i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python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endParaRPr lang="da-DK" sz="2000" dirty="0"/>
          </a:p>
          <a:p>
            <a:pPr lvl="1">
              <a:lnSpc>
                <a:spcPct val="150000"/>
              </a:lnSpc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7C3AE8BE-BA46-9C16-D286-CF28D4490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402" y="1877468"/>
            <a:ext cx="3662133" cy="432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177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SQLite3 – SQL filer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1C93D2DF-914A-ED1E-2E1C-7B3A48472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83992"/>
            <a:ext cx="7520214" cy="372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299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SQLite3 – SQL filer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1C93D2DF-914A-ED1E-2E1C-7B3A48472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83992"/>
            <a:ext cx="7520214" cy="3723363"/>
          </a:xfrm>
          <a:prstGeom prst="rect">
            <a:avLst/>
          </a:prstGeom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A24109B3-FE5B-6091-D65E-FAA80377E18E}"/>
              </a:ext>
            </a:extLst>
          </p:cNvPr>
          <p:cNvSpPr txBox="1"/>
          <p:nvPr/>
        </p:nvSpPr>
        <p:spPr>
          <a:xfrm>
            <a:off x="1097280" y="5501674"/>
            <a:ext cx="10213200" cy="50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Live!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605215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332F1-3547-4701-B837-43F840BCF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Opgaver pt. 2 (30-40 minutter)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3EE13CA-3B71-4E00-AB4A-8824335CF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54612"/>
            <a:ext cx="10058400" cy="5231988"/>
          </a:xfrm>
        </p:spPr>
        <p:txBody>
          <a:bodyPr>
            <a:normAutofit fontScale="70000" lnSpcReduction="20000"/>
          </a:bodyPr>
          <a:lstStyle/>
          <a:p>
            <a:pPr marL="457200" indent="-457200">
              <a:buClrTx/>
              <a:buFont typeface="+mj-lt"/>
              <a:buAutoNum type="arabicPeriod"/>
            </a:pPr>
            <a:r>
              <a:rPr lang="da-DK" sz="2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Download først vores </a:t>
            </a:r>
            <a:r>
              <a:rPr lang="da-DK" sz="23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Beer+Brewery</a:t>
            </a:r>
            <a:r>
              <a:rPr lang="da-DK" sz="2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SQL fil: </a:t>
            </a:r>
            <a:br>
              <a:rPr lang="da-DK" sz="2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a-DK" sz="2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https://raw.githubusercontent.com/AndersBensen/python_101/main/python3/populate.sql</a:t>
            </a:r>
            <a:br>
              <a:rPr lang="da-DK" sz="2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a-DK" sz="2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 er 3 skridt i den her opgave: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Først få kørt SQL filen som jeg viste i tidligere et eksempel og sørg for at databasen er ”</a:t>
            </a:r>
            <a:r>
              <a:rPr lang="da-DK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populated</a:t>
            </a: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”. 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Herefter indsæt 3 af dine egne yndlings øl i databasen igennem </a:t>
            </a:r>
            <a:r>
              <a:rPr lang="da-DK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Hvis ikke det tilsvarende bryggeri er der, så indsæt først det (og husk at det får id 4). 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Til sidst hent alle de øl fra databasen der har en procent over 4,5 og print dem ud i konsollen. </a:t>
            </a:r>
          </a:p>
          <a:p>
            <a:pPr marL="251460" indent="-342900">
              <a:buClrTx/>
              <a:buFont typeface="+mj-lt"/>
              <a:buAutoNum type="arabicPeriod"/>
            </a:pPr>
            <a:r>
              <a:rPr lang="da-DK" sz="2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Lav en Beer klasse og en </a:t>
            </a:r>
            <a:r>
              <a:rPr lang="da-DK" sz="23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Brewery</a:t>
            </a:r>
            <a:r>
              <a:rPr lang="da-DK" sz="2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klasse i </a:t>
            </a:r>
            <a:r>
              <a:rPr lang="da-DK" sz="23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da-DK" sz="2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Hent herefter alle øl og bryggerier ud fra vores database og gem hver række som et tilsvarende </a:t>
            </a:r>
            <a:r>
              <a:rPr lang="da-DK" sz="23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da-DK" sz="2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objekt.</a:t>
            </a:r>
            <a:endParaRPr lang="da-DK" sz="23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Klasserne skal sådan set bare bestå af de attributter de har i databasen. 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Lav en </a:t>
            </a:r>
            <a:r>
              <a:rPr lang="da-DK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metode i hver klasse (def __</a:t>
            </a:r>
            <a:r>
              <a:rPr lang="da-DK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__(</a:t>
            </a:r>
            <a:r>
              <a:rPr lang="da-DK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) som returnerer objektets indhold som en </a:t>
            </a:r>
            <a:r>
              <a:rPr lang="da-DK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string</a:t>
            </a: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.</a:t>
            </a:r>
            <a:endParaRPr lang="da-DK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Gem øl objekterne i en liste, og gem bryggeri objekterne i en anden liste.</a:t>
            </a:r>
            <a:endParaRPr lang="da-DK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 nu hver eneste objekt ud i konsollen. </a:t>
            </a:r>
          </a:p>
          <a:p>
            <a:pPr marL="251460" indent="-342900">
              <a:buClrTx/>
              <a:buFont typeface="+mj-lt"/>
              <a:buAutoNum type="arabicPeriod"/>
            </a:pPr>
            <a:r>
              <a:rPr lang="da-DK" sz="2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(Ekstra) Lav en ny database ud fra ER diagrammet til højre. Fyld den med </a:t>
            </a:r>
            <a:r>
              <a:rPr lang="da-DK" sz="23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dataen</a:t>
            </a:r>
            <a:r>
              <a:rPr lang="da-DK" sz="2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fra </a:t>
            </a:r>
            <a:br>
              <a:rPr lang="da-DK" sz="2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a-DK" sz="2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 her link</a:t>
            </a:r>
            <a:r>
              <a:rPr lang="da-DK" sz="2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a-DK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https://github.com/AndersBensen/python_101/raw/main/python3/turbine_data.txt</a:t>
            </a:r>
            <a:endParaRPr lang="da-DK" sz="23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Hent herefter alle temperatur rækker ud fra databasen, gem dem i en liste og plot dem med </a:t>
            </a:r>
            <a:r>
              <a:rPr lang="da-DK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Hints: </a:t>
            </a:r>
          </a:p>
          <a:p>
            <a:pPr lvl="2">
              <a:buClrTx/>
              <a:buFont typeface="Arial" panose="020B0604020202020204" pitchFamily="34" charset="0"/>
              <a:buChar char="•"/>
            </a:pPr>
            <a:r>
              <a:rPr lang="da-DK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Filen er komma (”,”) separeret, du kan f.eks. læse den ind med </a:t>
            </a:r>
            <a:r>
              <a:rPr lang="da-DK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  <a:r>
              <a:rPr lang="da-DK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metoden i </a:t>
            </a:r>
            <a:r>
              <a:rPr lang="da-DK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da-DK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>
              <a:buClrTx/>
              <a:buFont typeface="Arial" panose="020B0604020202020204" pitchFamily="34" charset="0"/>
              <a:buChar char="•"/>
            </a:pPr>
            <a:r>
              <a:rPr lang="da-DK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Så hver række du læser ind fra filen, skal du så tilføje (INSERT INTO) til databasen. </a:t>
            </a:r>
          </a:p>
          <a:p>
            <a:pPr lvl="2">
              <a:buClrTx/>
              <a:buFont typeface="Arial" panose="020B0604020202020204" pitchFamily="34" charset="0"/>
              <a:buChar char="•"/>
            </a:pPr>
            <a:r>
              <a:rPr lang="da-DK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typerne kan f.eks. Være: INTEGER; FLOAT, FLOAT, INTEGER, VARCHAR</a:t>
            </a:r>
          </a:p>
          <a:p>
            <a:pPr lvl="2">
              <a:buClrTx/>
              <a:buFont typeface="Arial" panose="020B0604020202020204" pitchFamily="34" charset="0"/>
              <a:buChar char="•"/>
            </a:pPr>
            <a:endParaRPr lang="da-DK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1168" lvl="1" indent="0">
              <a:buClrTx/>
              <a:buNone/>
            </a:pPr>
            <a:endParaRPr lang="da-DK" dirty="0">
              <a:solidFill>
                <a:schemeClr val="tx1"/>
              </a:solidFill>
            </a:endParaRPr>
          </a:p>
          <a:p>
            <a:pPr marL="201168" lvl="1" indent="0">
              <a:buClrTx/>
              <a:buNone/>
            </a:pPr>
            <a:r>
              <a:rPr lang="da-DK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74AB6D8D-2884-9581-8775-214FDF057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794" y="4647964"/>
            <a:ext cx="2750714" cy="160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716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2434EA-0FD5-46A3-AC52-58B0FAED3D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HTTP, REST &amp; API</a:t>
            </a:r>
          </a:p>
        </p:txBody>
      </p:sp>
    </p:spTree>
    <p:extLst>
      <p:ext uri="{BB962C8B-B14F-4D97-AF65-F5344CB8AC3E}">
        <p14:creationId xmlns:p14="http://schemas.microsoft.com/office/powerpoint/2010/main" val="13865454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>
                <a:latin typeface="Times New Roman" panose="02020603050405020304" pitchFamily="18" charset="0"/>
                <a:cs typeface="Times New Roman" panose="02020603050405020304" pitchFamily="18" charset="0"/>
              </a:rPr>
              <a:t>Computer netværk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383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”Et sæt af computere der kommunikerer over protokoller”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Protokol -&gt; En standard der beskriver hvordan man kommunikerer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… På plads 3 i en streng af bits (001000) har vi …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Internettet og netværk generelt er bygget i lag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I det nederste lag sendes der ”fysiske” signaler igennem luften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En computer fortolker så de her signaler som 0’er og 1’ere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Som så kan oversættes til bogstaver/tal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De her forskellige lag til sammen hedder f.eks. TCP/IP modellen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solidFill>
                  <a:srgbClr val="FF0000"/>
                </a:solidFill>
              </a:rPr>
              <a:t>Enhver computer har en IP adresse TODO </a:t>
            </a:r>
          </a:p>
        </p:txBody>
      </p:sp>
      <p:pic>
        <p:nvPicPr>
          <p:cNvPr id="1026" name="Picture 2" descr="Computer Networking Basics - System Zone">
            <a:extLst>
              <a:ext uri="{FF2B5EF4-FFF2-40B4-BE49-F238E27FC236}">
                <a16:creationId xmlns:a16="http://schemas.microsoft.com/office/drawing/2014/main" id="{EC95963C-3DE1-A929-487B-EB2BB1226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56700" y="1899822"/>
            <a:ext cx="3916049" cy="195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6452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TCP/IP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4760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”model” der beskriver forskellige lag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internettet / et netværk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Nederste lag (Network Access) er på et ”lavt niveau”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F.eks. Hvordan skal bits (0,1) sendes og fortolkes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Laget efter bygger så oven på det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Osv.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Øverst har vi så ”Applikations” laget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Meget højt niveau, og her er HTTP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F.eks.: </a:t>
            </a:r>
            <a:r>
              <a:rPr lang="da-DK" sz="17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 http://www.google.com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når man bruger f.eks. Google bliver det oversat ned igennem lagene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 til sidst er det bare 0’ere og 1’ere, men det er abstraheret væk for os!</a:t>
            </a:r>
            <a:endParaRPr lang="da-DK" sz="17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sz="1700" dirty="0"/>
          </a:p>
        </p:txBody>
      </p:sp>
      <p:pic>
        <p:nvPicPr>
          <p:cNvPr id="2050" name="Picture 2" descr="TCP/IP layers and their functions">
            <a:extLst>
              <a:ext uri="{FF2B5EF4-FFF2-40B4-BE49-F238E27FC236}">
                <a16:creationId xmlns:a16="http://schemas.microsoft.com/office/drawing/2014/main" id="{C9369C52-01D7-E3C4-759F-7D436A008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322" y="1828799"/>
            <a:ext cx="4889366" cy="347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784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Dagens program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540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Funktionel programmering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SQLite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databaser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 API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Opsætning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Eksempel på en service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Hvad man kan gøre herfra og spørgerunde  </a:t>
            </a:r>
          </a:p>
          <a:p>
            <a:pPr lvl="1">
              <a:lnSpc>
                <a:spcPct val="150000"/>
              </a:lnSpc>
            </a:pP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>
              <a:lnSpc>
                <a:spcPct val="150000"/>
              </a:lnSpc>
            </a:pPr>
            <a:endParaRPr lang="da-DK" dirty="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C59B26D3-79F0-20B1-0FC0-F9011E781998}"/>
              </a:ext>
            </a:extLst>
          </p:cNvPr>
          <p:cNvSpPr/>
          <p:nvPr/>
        </p:nvSpPr>
        <p:spPr>
          <a:xfrm>
            <a:off x="845114" y="1960903"/>
            <a:ext cx="3467501" cy="51393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5" name="Lige forbindelse 4">
            <a:extLst>
              <a:ext uri="{FF2B5EF4-FFF2-40B4-BE49-F238E27FC236}">
                <a16:creationId xmlns:a16="http://schemas.microsoft.com/office/drawing/2014/main" id="{EBF608F4-F8CC-AF2D-CA0A-044E6A6FC243}"/>
              </a:ext>
            </a:extLst>
          </p:cNvPr>
          <p:cNvCxnSpPr>
            <a:cxnSpLocks/>
          </p:cNvCxnSpPr>
          <p:nvPr/>
        </p:nvCxnSpPr>
        <p:spPr>
          <a:xfrm>
            <a:off x="4303643" y="2194204"/>
            <a:ext cx="346750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felt 5">
            <a:extLst>
              <a:ext uri="{FF2B5EF4-FFF2-40B4-BE49-F238E27FC236}">
                <a16:creationId xmlns:a16="http://schemas.microsoft.com/office/drawing/2014/main" id="{CC235F07-2B6C-6F92-185E-644CEC925C2C}"/>
              </a:ext>
            </a:extLst>
          </p:cNvPr>
          <p:cNvSpPr txBox="1"/>
          <p:nvPr/>
        </p:nvSpPr>
        <p:spPr>
          <a:xfrm>
            <a:off x="7771145" y="2009538"/>
            <a:ext cx="452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Et anderledes paradigme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DF7A830-494D-6CB0-BF6A-089B667D886F}"/>
              </a:ext>
            </a:extLst>
          </p:cNvPr>
          <p:cNvSpPr/>
          <p:nvPr/>
        </p:nvSpPr>
        <p:spPr>
          <a:xfrm>
            <a:off x="845114" y="2488586"/>
            <a:ext cx="2554070" cy="417458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1EF154FC-E750-6DC6-F5DE-5AD5B1F95C61}"/>
              </a:ext>
            </a:extLst>
          </p:cNvPr>
          <p:cNvSpPr txBox="1"/>
          <p:nvPr/>
        </p:nvSpPr>
        <p:spPr>
          <a:xfrm>
            <a:off x="7771146" y="2512649"/>
            <a:ext cx="452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Datalagring &amp; kommunikation</a:t>
            </a:r>
          </a:p>
          <a:p>
            <a:endParaRPr lang="da-DK" dirty="0"/>
          </a:p>
        </p:txBody>
      </p:sp>
      <p:cxnSp>
        <p:nvCxnSpPr>
          <p:cNvPr id="9" name="Lige forbindelse 8">
            <a:extLst>
              <a:ext uri="{FF2B5EF4-FFF2-40B4-BE49-F238E27FC236}">
                <a16:creationId xmlns:a16="http://schemas.microsoft.com/office/drawing/2014/main" id="{76D9D00A-3866-4729-AF2F-A4E0AC67F43C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3399184" y="2697315"/>
            <a:ext cx="437196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C9FA5B01-360B-FB6D-3125-B335817A1B89}"/>
              </a:ext>
            </a:extLst>
          </p:cNvPr>
          <p:cNvSpPr/>
          <p:nvPr/>
        </p:nvSpPr>
        <p:spPr>
          <a:xfrm>
            <a:off x="845114" y="2906043"/>
            <a:ext cx="2096869" cy="41745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1" name="Lige forbindelse 10">
            <a:extLst>
              <a:ext uri="{FF2B5EF4-FFF2-40B4-BE49-F238E27FC236}">
                <a16:creationId xmlns:a16="http://schemas.microsoft.com/office/drawing/2014/main" id="{A3F8D149-3A5D-9837-D6F7-751E909895E0}"/>
              </a:ext>
            </a:extLst>
          </p:cNvPr>
          <p:cNvCxnSpPr>
            <a:cxnSpLocks/>
          </p:cNvCxnSpPr>
          <p:nvPr/>
        </p:nvCxnSpPr>
        <p:spPr>
          <a:xfrm>
            <a:off x="2941983" y="3114772"/>
            <a:ext cx="482916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felt 11">
            <a:extLst>
              <a:ext uri="{FF2B5EF4-FFF2-40B4-BE49-F238E27FC236}">
                <a16:creationId xmlns:a16="http://schemas.microsoft.com/office/drawing/2014/main" id="{67739458-0923-E571-1F2A-982479912932}"/>
              </a:ext>
            </a:extLst>
          </p:cNvPr>
          <p:cNvSpPr txBox="1"/>
          <p:nvPr/>
        </p:nvSpPr>
        <p:spPr>
          <a:xfrm>
            <a:off x="7771145" y="2919793"/>
            <a:ext cx="452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Netværkskald (HTTP)</a:t>
            </a:r>
          </a:p>
        </p:txBody>
      </p:sp>
    </p:spTree>
    <p:extLst>
      <p:ext uri="{BB962C8B-B14F-4D97-AF65-F5344CB8AC3E}">
        <p14:creationId xmlns:p14="http://schemas.microsoft.com/office/powerpoint/2010/main" val="4792161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b="1" dirty="0" err="1"/>
              <a:t>H</a:t>
            </a:r>
            <a:r>
              <a:rPr lang="da-DK" dirty="0" err="1"/>
              <a:t>yper</a:t>
            </a:r>
            <a:r>
              <a:rPr lang="da-DK" b="1" dirty="0" err="1"/>
              <a:t>T</a:t>
            </a:r>
            <a:r>
              <a:rPr lang="da-DK" dirty="0" err="1"/>
              <a:t>ext</a:t>
            </a:r>
            <a:r>
              <a:rPr lang="da-DK" dirty="0"/>
              <a:t> </a:t>
            </a:r>
            <a:r>
              <a:rPr lang="da-DK" b="1" dirty="0"/>
              <a:t>T</a:t>
            </a:r>
            <a:r>
              <a:rPr lang="da-DK" dirty="0"/>
              <a:t>ransfer </a:t>
            </a:r>
            <a:r>
              <a:rPr lang="da-DK" b="1" dirty="0"/>
              <a:t>P</a:t>
            </a:r>
            <a:r>
              <a:rPr lang="da-DK" dirty="0"/>
              <a:t>rotocol (HTTP)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Bruges til at hente/sende ressourcer på internettet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I bruger den formentlig hver dag når i går ind på en hjemmeside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Så i har forespurgt (</a:t>
            </a:r>
            <a:r>
              <a:rPr lang="da-DK" b="1" i="1" dirty="0" err="1"/>
              <a:t>request</a:t>
            </a:r>
            <a:r>
              <a:rPr lang="da-DK" dirty="0"/>
              <a:t>) en ressource (f.eks. http://</a:t>
            </a:r>
            <a:r>
              <a:rPr lang="da-DK" dirty="0" err="1"/>
              <a:t>www.google.com</a:t>
            </a:r>
            <a:r>
              <a:rPr lang="da-DK" dirty="0"/>
              <a:t>)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Jeres browser henter så den tilsvarende side (vha. HTTP!) og viser den flot frem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HTTP er kendt for 8 handlinger (HTTP </a:t>
            </a:r>
            <a:r>
              <a:rPr lang="da-DK" dirty="0" err="1"/>
              <a:t>verbs</a:t>
            </a:r>
            <a:r>
              <a:rPr lang="da-DK" dirty="0"/>
              <a:t>), de 4 vigtigste: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POST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GET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PUT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DELETE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900098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4855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pplication </a:t>
            </a:r>
            <a:r>
              <a:rPr lang="da-DK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da-DK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rogrammable</a:t>
            </a: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nterface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grænseflade man kan programmere op af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F.eks. Har NemID/</a:t>
            </a:r>
            <a:r>
              <a:rPr lang="da-DK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MitID</a:t>
            </a: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API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 gider ikke selv verificerer brugeres offentlige identitet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derfor bruger vi NemID’s API til at sikre det!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 findes </a:t>
            </a:r>
            <a:r>
              <a:rPr lang="da-DK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API’er</a:t>
            </a: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til nærmest alt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Facebook, Vejret, Google Maps, Aktiepriser….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dag skal i både kalde </a:t>
            </a:r>
            <a:r>
              <a:rPr lang="da-DK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API’er</a:t>
            </a: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 Python, men også lave jeres eget!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 API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slags standard til at bygge HTTP </a:t>
            </a:r>
            <a:r>
              <a:rPr lang="da-DK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API’er</a:t>
            </a:r>
            <a:endParaRPr lang="da-DK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https://restfulapi.net/</a:t>
            </a:r>
            <a:endParaRPr lang="da-DK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da-DK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sz="1600" dirty="0"/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3E868E50-A9DE-3AC7-9045-91BA56698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368" y="1773037"/>
            <a:ext cx="4906414" cy="147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6315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4112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</a:t>
            </a:r>
            <a:r>
              <a:rPr lang="da-DK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cript </a:t>
            </a:r>
            <a:r>
              <a:rPr lang="da-DK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bject </a:t>
            </a:r>
            <a:r>
              <a:rPr lang="da-DK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Dog ikke begrænset til programmeringssproget JavaScript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data format der ofte bliver brugt i HTTP/REST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API’er</a:t>
            </a: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Minder lidt om objekter i OOP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Ofte når man kalder et API får man et svar tilbage i JSON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 hvis man skal give noget data med forventes også JSON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6168394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159B9CF5-C40B-BB22-22F7-29000BE67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896" y="1901224"/>
            <a:ext cx="4199650" cy="3647871"/>
          </a:xfrm>
          <a:prstGeom prst="rect">
            <a:avLst/>
          </a:prstGeom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D3FC3860-8E73-2DCB-773A-FFB95DB822E3}"/>
              </a:ext>
            </a:extLst>
          </p:cNvPr>
          <p:cNvSpPr txBox="1"/>
          <p:nvPr/>
        </p:nvSpPr>
        <p:spPr>
          <a:xfrm>
            <a:off x="5947717" y="1737360"/>
            <a:ext cx="5584395" cy="4573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Objekter er i {}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 er de datatyper vi kender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double,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boolean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Attributter har et navn og værdien sættes med 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Lister er givet ved []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 kan så indeholde flere objekter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virkeligheden er det faktisk som et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dict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650834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159B9CF5-C40B-BB22-22F7-29000BE67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896" y="1904142"/>
            <a:ext cx="4199650" cy="3647871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4F8A285D-DAE5-A931-F775-A60016A41353}"/>
              </a:ext>
            </a:extLst>
          </p:cNvPr>
          <p:cNvSpPr txBox="1"/>
          <p:nvPr/>
        </p:nvSpPr>
        <p:spPr>
          <a:xfrm>
            <a:off x="1097280" y="5572091"/>
            <a:ext cx="5584395" cy="926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Højre er også gyldigt</a:t>
            </a: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3FD30364-1815-D4D0-7F50-7B2839FB0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821" y="1862952"/>
            <a:ext cx="4989859" cy="313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907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383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er et bibliotek i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til at lave HTTP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Understøtter alle de ting vi har talt om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verbs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POST, PUT, GET, DELETE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 kan få sit svar i JSON</a:t>
            </a: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hlinkClick r:id="rId2"/>
              </a:rPr>
              <a:t>https://api.coindesk.com/v1/bpi/currentprice.json</a:t>
            </a:r>
            <a:endParaRPr lang="da-DK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Et API til at hente den nuværende pris for Bitcoin (BTC)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Kan vi f.eks. gøre i gennem </a:t>
            </a:r>
            <a:r>
              <a:rPr lang="da-DK" dirty="0" err="1"/>
              <a:t>requests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767458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Python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9C4706BF-9343-2175-0FCF-975770BBC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87323"/>
            <a:ext cx="5702788" cy="111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231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Python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9C4706BF-9343-2175-0FCF-975770BBC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87323"/>
            <a:ext cx="5702788" cy="1111250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2E13DF07-4BE9-45EA-C7EC-7D8B9F06010C}"/>
              </a:ext>
            </a:extLst>
          </p:cNvPr>
          <p:cNvSpPr/>
          <p:nvPr/>
        </p:nvSpPr>
        <p:spPr>
          <a:xfrm>
            <a:off x="1466335" y="2726723"/>
            <a:ext cx="3080952" cy="32127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" name="Lige forbindelse 3">
            <a:extLst>
              <a:ext uri="{FF2B5EF4-FFF2-40B4-BE49-F238E27FC236}">
                <a16:creationId xmlns:a16="http://schemas.microsoft.com/office/drawing/2014/main" id="{AC698610-CB41-15F8-ACBC-1B08DC9B4BA1}"/>
              </a:ext>
            </a:extLst>
          </p:cNvPr>
          <p:cNvCxnSpPr>
            <a:cxnSpLocks/>
          </p:cNvCxnSpPr>
          <p:nvPr/>
        </p:nvCxnSpPr>
        <p:spPr>
          <a:xfrm>
            <a:off x="4547287" y="2887361"/>
            <a:ext cx="280086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Billede 8">
            <a:extLst>
              <a:ext uri="{FF2B5EF4-FFF2-40B4-BE49-F238E27FC236}">
                <a16:creationId xmlns:a16="http://schemas.microsoft.com/office/drawing/2014/main" id="{3CB97D1D-10FE-7E14-305A-C776B1337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151" y="1895561"/>
            <a:ext cx="3807529" cy="430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582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>
            <a:extLst>
              <a:ext uri="{FF2B5EF4-FFF2-40B4-BE49-F238E27FC236}">
                <a16:creationId xmlns:a16="http://schemas.microsoft.com/office/drawing/2014/main" id="{E2703751-21D6-2B94-F5D4-7FD1A80F8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13" y="1886238"/>
            <a:ext cx="5748732" cy="225536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Python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2E13DF07-4BE9-45EA-C7EC-7D8B9F06010C}"/>
              </a:ext>
            </a:extLst>
          </p:cNvPr>
          <p:cNvSpPr/>
          <p:nvPr/>
        </p:nvSpPr>
        <p:spPr>
          <a:xfrm>
            <a:off x="1466335" y="2726723"/>
            <a:ext cx="3080952" cy="32127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" name="Lige forbindelse 3">
            <a:extLst>
              <a:ext uri="{FF2B5EF4-FFF2-40B4-BE49-F238E27FC236}">
                <a16:creationId xmlns:a16="http://schemas.microsoft.com/office/drawing/2014/main" id="{AC698610-CB41-15F8-ACBC-1B08DC9B4BA1}"/>
              </a:ext>
            </a:extLst>
          </p:cNvPr>
          <p:cNvCxnSpPr>
            <a:cxnSpLocks/>
          </p:cNvCxnSpPr>
          <p:nvPr/>
        </p:nvCxnSpPr>
        <p:spPr>
          <a:xfrm>
            <a:off x="4547287" y="2887361"/>
            <a:ext cx="280086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Billede 8">
            <a:extLst>
              <a:ext uri="{FF2B5EF4-FFF2-40B4-BE49-F238E27FC236}">
                <a16:creationId xmlns:a16="http://schemas.microsoft.com/office/drawing/2014/main" id="{3CB97D1D-10FE-7E14-305A-C776B1337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151" y="1895561"/>
            <a:ext cx="3807529" cy="430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4641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>
            <a:extLst>
              <a:ext uri="{FF2B5EF4-FFF2-40B4-BE49-F238E27FC236}">
                <a16:creationId xmlns:a16="http://schemas.microsoft.com/office/drawing/2014/main" id="{E2703751-21D6-2B94-F5D4-7FD1A80F8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13" y="1886238"/>
            <a:ext cx="5748732" cy="225536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Python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2E13DF07-4BE9-45EA-C7EC-7D8B9F06010C}"/>
              </a:ext>
            </a:extLst>
          </p:cNvPr>
          <p:cNvSpPr/>
          <p:nvPr/>
        </p:nvSpPr>
        <p:spPr>
          <a:xfrm>
            <a:off x="1466335" y="2726723"/>
            <a:ext cx="3080952" cy="32127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" name="Lige forbindelse 3">
            <a:extLst>
              <a:ext uri="{FF2B5EF4-FFF2-40B4-BE49-F238E27FC236}">
                <a16:creationId xmlns:a16="http://schemas.microsoft.com/office/drawing/2014/main" id="{AC698610-CB41-15F8-ACBC-1B08DC9B4BA1}"/>
              </a:ext>
            </a:extLst>
          </p:cNvPr>
          <p:cNvCxnSpPr>
            <a:cxnSpLocks/>
          </p:cNvCxnSpPr>
          <p:nvPr/>
        </p:nvCxnSpPr>
        <p:spPr>
          <a:xfrm>
            <a:off x="4547287" y="2887361"/>
            <a:ext cx="280086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Billede 8">
            <a:extLst>
              <a:ext uri="{FF2B5EF4-FFF2-40B4-BE49-F238E27FC236}">
                <a16:creationId xmlns:a16="http://schemas.microsoft.com/office/drawing/2014/main" id="{3CB97D1D-10FE-7E14-305A-C776B1337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151" y="1895561"/>
            <a:ext cx="3807529" cy="4307224"/>
          </a:xfrm>
          <a:prstGeom prst="rect">
            <a:avLst/>
          </a:prstGeom>
        </p:spPr>
      </p:pic>
      <p:cxnSp>
        <p:nvCxnSpPr>
          <p:cNvPr id="5" name="Lige pilforbindelse 4">
            <a:extLst>
              <a:ext uri="{FF2B5EF4-FFF2-40B4-BE49-F238E27FC236}">
                <a16:creationId xmlns:a16="http://schemas.microsoft.com/office/drawing/2014/main" id="{FB1EDF79-DF4E-9387-8A3B-7E9C1C7315E4}"/>
              </a:ext>
            </a:extLst>
          </p:cNvPr>
          <p:cNvCxnSpPr>
            <a:cxnSpLocks/>
          </p:cNvCxnSpPr>
          <p:nvPr/>
        </p:nvCxnSpPr>
        <p:spPr>
          <a:xfrm flipV="1">
            <a:off x="4852088" y="3105665"/>
            <a:ext cx="2990334" cy="222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960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Dagens program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540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Funktionel programmering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SQLite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databaser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 API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Opsætning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Eksempel på en service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Hvad man kan gøre herfra og spørgerunde  </a:t>
            </a:r>
          </a:p>
          <a:p>
            <a:pPr lvl="1">
              <a:lnSpc>
                <a:spcPct val="150000"/>
              </a:lnSpc>
            </a:pP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>
              <a:lnSpc>
                <a:spcPct val="150000"/>
              </a:lnSpc>
            </a:pPr>
            <a:endParaRPr lang="da-DK" dirty="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C59B26D3-79F0-20B1-0FC0-F9011E781998}"/>
              </a:ext>
            </a:extLst>
          </p:cNvPr>
          <p:cNvSpPr/>
          <p:nvPr/>
        </p:nvSpPr>
        <p:spPr>
          <a:xfrm>
            <a:off x="845114" y="1960903"/>
            <a:ext cx="3467501" cy="51393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5" name="Lige forbindelse 4">
            <a:extLst>
              <a:ext uri="{FF2B5EF4-FFF2-40B4-BE49-F238E27FC236}">
                <a16:creationId xmlns:a16="http://schemas.microsoft.com/office/drawing/2014/main" id="{EBF608F4-F8CC-AF2D-CA0A-044E6A6FC243}"/>
              </a:ext>
            </a:extLst>
          </p:cNvPr>
          <p:cNvCxnSpPr>
            <a:cxnSpLocks/>
          </p:cNvCxnSpPr>
          <p:nvPr/>
        </p:nvCxnSpPr>
        <p:spPr>
          <a:xfrm>
            <a:off x="4303643" y="2194204"/>
            <a:ext cx="346750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felt 5">
            <a:extLst>
              <a:ext uri="{FF2B5EF4-FFF2-40B4-BE49-F238E27FC236}">
                <a16:creationId xmlns:a16="http://schemas.microsoft.com/office/drawing/2014/main" id="{CC235F07-2B6C-6F92-185E-644CEC925C2C}"/>
              </a:ext>
            </a:extLst>
          </p:cNvPr>
          <p:cNvSpPr txBox="1"/>
          <p:nvPr/>
        </p:nvSpPr>
        <p:spPr>
          <a:xfrm>
            <a:off x="7771145" y="2009538"/>
            <a:ext cx="452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Et anderledes paradigme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DF7A830-494D-6CB0-BF6A-089B667D886F}"/>
              </a:ext>
            </a:extLst>
          </p:cNvPr>
          <p:cNvSpPr/>
          <p:nvPr/>
        </p:nvSpPr>
        <p:spPr>
          <a:xfrm>
            <a:off x="845114" y="2488586"/>
            <a:ext cx="2554070" cy="417458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1EF154FC-E750-6DC6-F5DE-5AD5B1F95C61}"/>
              </a:ext>
            </a:extLst>
          </p:cNvPr>
          <p:cNvSpPr txBox="1"/>
          <p:nvPr/>
        </p:nvSpPr>
        <p:spPr>
          <a:xfrm>
            <a:off x="7771146" y="2512649"/>
            <a:ext cx="452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Datalagring &amp; kommunikation</a:t>
            </a:r>
          </a:p>
          <a:p>
            <a:endParaRPr lang="da-DK" dirty="0"/>
          </a:p>
        </p:txBody>
      </p:sp>
      <p:cxnSp>
        <p:nvCxnSpPr>
          <p:cNvPr id="9" name="Lige forbindelse 8">
            <a:extLst>
              <a:ext uri="{FF2B5EF4-FFF2-40B4-BE49-F238E27FC236}">
                <a16:creationId xmlns:a16="http://schemas.microsoft.com/office/drawing/2014/main" id="{76D9D00A-3866-4729-AF2F-A4E0AC67F43C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3399184" y="2697315"/>
            <a:ext cx="437196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C9FA5B01-360B-FB6D-3125-B335817A1B89}"/>
              </a:ext>
            </a:extLst>
          </p:cNvPr>
          <p:cNvSpPr/>
          <p:nvPr/>
        </p:nvSpPr>
        <p:spPr>
          <a:xfrm>
            <a:off x="845114" y="2906043"/>
            <a:ext cx="2096869" cy="41745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1" name="Lige forbindelse 10">
            <a:extLst>
              <a:ext uri="{FF2B5EF4-FFF2-40B4-BE49-F238E27FC236}">
                <a16:creationId xmlns:a16="http://schemas.microsoft.com/office/drawing/2014/main" id="{A3F8D149-3A5D-9837-D6F7-751E909895E0}"/>
              </a:ext>
            </a:extLst>
          </p:cNvPr>
          <p:cNvCxnSpPr>
            <a:cxnSpLocks/>
          </p:cNvCxnSpPr>
          <p:nvPr/>
        </p:nvCxnSpPr>
        <p:spPr>
          <a:xfrm>
            <a:off x="2941983" y="3114772"/>
            <a:ext cx="482916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felt 11">
            <a:extLst>
              <a:ext uri="{FF2B5EF4-FFF2-40B4-BE49-F238E27FC236}">
                <a16:creationId xmlns:a16="http://schemas.microsoft.com/office/drawing/2014/main" id="{67739458-0923-E571-1F2A-982479912932}"/>
              </a:ext>
            </a:extLst>
          </p:cNvPr>
          <p:cNvSpPr txBox="1"/>
          <p:nvPr/>
        </p:nvSpPr>
        <p:spPr>
          <a:xfrm>
            <a:off x="7771145" y="2919793"/>
            <a:ext cx="452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Netværkskald (HTTP)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9FC7732-05E7-3B0B-300B-F36321AB2E82}"/>
              </a:ext>
            </a:extLst>
          </p:cNvPr>
          <p:cNvSpPr/>
          <p:nvPr/>
        </p:nvSpPr>
        <p:spPr>
          <a:xfrm>
            <a:off x="741594" y="4232963"/>
            <a:ext cx="3863962" cy="51102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Tekstfelt 13">
            <a:extLst>
              <a:ext uri="{FF2B5EF4-FFF2-40B4-BE49-F238E27FC236}">
                <a16:creationId xmlns:a16="http://schemas.microsoft.com/office/drawing/2014/main" id="{9F4D0047-495C-15FC-2257-6A0503569EFD}"/>
              </a:ext>
            </a:extLst>
          </p:cNvPr>
          <p:cNvSpPr txBox="1"/>
          <p:nvPr/>
        </p:nvSpPr>
        <p:spPr>
          <a:xfrm>
            <a:off x="7802349" y="4326472"/>
            <a:ext cx="410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Hvordan man binder det hele sammen</a:t>
            </a:r>
          </a:p>
        </p:txBody>
      </p:sp>
      <p:cxnSp>
        <p:nvCxnSpPr>
          <p:cNvPr id="15" name="Lige forbindelse 14">
            <a:extLst>
              <a:ext uri="{FF2B5EF4-FFF2-40B4-BE49-F238E27FC236}">
                <a16:creationId xmlns:a16="http://schemas.microsoft.com/office/drawing/2014/main" id="{1E421847-125A-FDAB-C3FD-31A72DF07173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4605556" y="4488477"/>
            <a:ext cx="3165589" cy="3190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2708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>
            <a:extLst>
              <a:ext uri="{FF2B5EF4-FFF2-40B4-BE49-F238E27FC236}">
                <a16:creationId xmlns:a16="http://schemas.microsoft.com/office/drawing/2014/main" id="{E2703751-21D6-2B94-F5D4-7FD1A80F8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13" y="1886238"/>
            <a:ext cx="5748732" cy="225536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Python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2E13DF07-4BE9-45EA-C7EC-7D8B9F06010C}"/>
              </a:ext>
            </a:extLst>
          </p:cNvPr>
          <p:cNvSpPr/>
          <p:nvPr/>
        </p:nvSpPr>
        <p:spPr>
          <a:xfrm>
            <a:off x="1466335" y="2726723"/>
            <a:ext cx="3080952" cy="32127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" name="Lige forbindelse 3">
            <a:extLst>
              <a:ext uri="{FF2B5EF4-FFF2-40B4-BE49-F238E27FC236}">
                <a16:creationId xmlns:a16="http://schemas.microsoft.com/office/drawing/2014/main" id="{AC698610-CB41-15F8-ACBC-1B08DC9B4BA1}"/>
              </a:ext>
            </a:extLst>
          </p:cNvPr>
          <p:cNvCxnSpPr>
            <a:cxnSpLocks/>
          </p:cNvCxnSpPr>
          <p:nvPr/>
        </p:nvCxnSpPr>
        <p:spPr>
          <a:xfrm>
            <a:off x="4547287" y="2887361"/>
            <a:ext cx="280086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Billede 8">
            <a:extLst>
              <a:ext uri="{FF2B5EF4-FFF2-40B4-BE49-F238E27FC236}">
                <a16:creationId xmlns:a16="http://schemas.microsoft.com/office/drawing/2014/main" id="{3CB97D1D-10FE-7E14-305A-C776B1337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151" y="1895561"/>
            <a:ext cx="3807529" cy="4307224"/>
          </a:xfrm>
          <a:prstGeom prst="rect">
            <a:avLst/>
          </a:prstGeom>
        </p:spPr>
      </p:pic>
      <p:cxnSp>
        <p:nvCxnSpPr>
          <p:cNvPr id="8" name="Lige pilforbindelse 7">
            <a:extLst>
              <a:ext uri="{FF2B5EF4-FFF2-40B4-BE49-F238E27FC236}">
                <a16:creationId xmlns:a16="http://schemas.microsoft.com/office/drawing/2014/main" id="{1A1BAC70-EB2A-AB0D-EB80-1F29DA2FF961}"/>
              </a:ext>
            </a:extLst>
          </p:cNvPr>
          <p:cNvCxnSpPr>
            <a:cxnSpLocks/>
          </p:cNvCxnSpPr>
          <p:nvPr/>
        </p:nvCxnSpPr>
        <p:spPr>
          <a:xfrm flipV="1">
            <a:off x="4852088" y="3105665"/>
            <a:ext cx="2990334" cy="222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Lige pilforbindelse 9">
            <a:extLst>
              <a:ext uri="{FF2B5EF4-FFF2-40B4-BE49-F238E27FC236}">
                <a16:creationId xmlns:a16="http://schemas.microsoft.com/office/drawing/2014/main" id="{E6E33D24-6401-F07A-F9A9-C05E673602FD}"/>
              </a:ext>
            </a:extLst>
          </p:cNvPr>
          <p:cNvCxnSpPr>
            <a:cxnSpLocks/>
          </p:cNvCxnSpPr>
          <p:nvPr/>
        </p:nvCxnSpPr>
        <p:spPr>
          <a:xfrm flipV="1">
            <a:off x="3439299" y="3196878"/>
            <a:ext cx="4403123" cy="353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38244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>
            <a:extLst>
              <a:ext uri="{FF2B5EF4-FFF2-40B4-BE49-F238E27FC236}">
                <a16:creationId xmlns:a16="http://schemas.microsoft.com/office/drawing/2014/main" id="{E2703751-21D6-2B94-F5D4-7FD1A80F8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13" y="1886238"/>
            <a:ext cx="5748732" cy="225536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Python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2E13DF07-4BE9-45EA-C7EC-7D8B9F06010C}"/>
              </a:ext>
            </a:extLst>
          </p:cNvPr>
          <p:cNvSpPr/>
          <p:nvPr/>
        </p:nvSpPr>
        <p:spPr>
          <a:xfrm>
            <a:off x="1466335" y="2726723"/>
            <a:ext cx="3080952" cy="32127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" name="Lige forbindelse 3">
            <a:extLst>
              <a:ext uri="{FF2B5EF4-FFF2-40B4-BE49-F238E27FC236}">
                <a16:creationId xmlns:a16="http://schemas.microsoft.com/office/drawing/2014/main" id="{AC698610-CB41-15F8-ACBC-1B08DC9B4BA1}"/>
              </a:ext>
            </a:extLst>
          </p:cNvPr>
          <p:cNvCxnSpPr>
            <a:cxnSpLocks/>
          </p:cNvCxnSpPr>
          <p:nvPr/>
        </p:nvCxnSpPr>
        <p:spPr>
          <a:xfrm>
            <a:off x="4547287" y="2887361"/>
            <a:ext cx="280086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Billede 8">
            <a:extLst>
              <a:ext uri="{FF2B5EF4-FFF2-40B4-BE49-F238E27FC236}">
                <a16:creationId xmlns:a16="http://schemas.microsoft.com/office/drawing/2014/main" id="{3CB97D1D-10FE-7E14-305A-C776B1337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151" y="1895561"/>
            <a:ext cx="3807529" cy="4307224"/>
          </a:xfrm>
          <a:prstGeom prst="rect">
            <a:avLst/>
          </a:prstGeom>
        </p:spPr>
      </p:pic>
      <p:cxnSp>
        <p:nvCxnSpPr>
          <p:cNvPr id="10" name="Lige pilforbindelse 9">
            <a:extLst>
              <a:ext uri="{FF2B5EF4-FFF2-40B4-BE49-F238E27FC236}">
                <a16:creationId xmlns:a16="http://schemas.microsoft.com/office/drawing/2014/main" id="{150D7CD9-9F1D-018E-4C50-54E26AA2D641}"/>
              </a:ext>
            </a:extLst>
          </p:cNvPr>
          <p:cNvCxnSpPr>
            <a:cxnSpLocks/>
          </p:cNvCxnSpPr>
          <p:nvPr/>
        </p:nvCxnSpPr>
        <p:spPr>
          <a:xfrm flipV="1">
            <a:off x="4852088" y="3105665"/>
            <a:ext cx="2990334" cy="222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Lige pilforbindelse 10">
            <a:extLst>
              <a:ext uri="{FF2B5EF4-FFF2-40B4-BE49-F238E27FC236}">
                <a16:creationId xmlns:a16="http://schemas.microsoft.com/office/drawing/2014/main" id="{A32D70C2-5A59-0F85-2F99-F7C64CC4256B}"/>
              </a:ext>
            </a:extLst>
          </p:cNvPr>
          <p:cNvCxnSpPr>
            <a:cxnSpLocks/>
          </p:cNvCxnSpPr>
          <p:nvPr/>
        </p:nvCxnSpPr>
        <p:spPr>
          <a:xfrm flipV="1">
            <a:off x="3439299" y="3196878"/>
            <a:ext cx="4403123" cy="353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Lige pilforbindelse 11">
            <a:extLst>
              <a:ext uri="{FF2B5EF4-FFF2-40B4-BE49-F238E27FC236}">
                <a16:creationId xmlns:a16="http://schemas.microsoft.com/office/drawing/2014/main" id="{9ED2728E-67BE-DDCE-AF7E-764EFF060278}"/>
              </a:ext>
            </a:extLst>
          </p:cNvPr>
          <p:cNvCxnSpPr>
            <a:cxnSpLocks/>
          </p:cNvCxnSpPr>
          <p:nvPr/>
        </p:nvCxnSpPr>
        <p:spPr>
          <a:xfrm>
            <a:off x="6417278" y="3976814"/>
            <a:ext cx="18040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55263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>
            <a:extLst>
              <a:ext uri="{FF2B5EF4-FFF2-40B4-BE49-F238E27FC236}">
                <a16:creationId xmlns:a16="http://schemas.microsoft.com/office/drawing/2014/main" id="{E2703751-21D6-2B94-F5D4-7FD1A80F8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13" y="1886238"/>
            <a:ext cx="5748732" cy="225536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Python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2E13DF07-4BE9-45EA-C7EC-7D8B9F06010C}"/>
              </a:ext>
            </a:extLst>
          </p:cNvPr>
          <p:cNvSpPr/>
          <p:nvPr/>
        </p:nvSpPr>
        <p:spPr>
          <a:xfrm>
            <a:off x="1466335" y="2726723"/>
            <a:ext cx="3080952" cy="32127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" name="Lige forbindelse 3">
            <a:extLst>
              <a:ext uri="{FF2B5EF4-FFF2-40B4-BE49-F238E27FC236}">
                <a16:creationId xmlns:a16="http://schemas.microsoft.com/office/drawing/2014/main" id="{AC698610-CB41-15F8-ACBC-1B08DC9B4BA1}"/>
              </a:ext>
            </a:extLst>
          </p:cNvPr>
          <p:cNvCxnSpPr>
            <a:cxnSpLocks/>
          </p:cNvCxnSpPr>
          <p:nvPr/>
        </p:nvCxnSpPr>
        <p:spPr>
          <a:xfrm>
            <a:off x="4547287" y="2887361"/>
            <a:ext cx="280086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Billede 8">
            <a:extLst>
              <a:ext uri="{FF2B5EF4-FFF2-40B4-BE49-F238E27FC236}">
                <a16:creationId xmlns:a16="http://schemas.microsoft.com/office/drawing/2014/main" id="{3CB97D1D-10FE-7E14-305A-C776B1337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151" y="1895561"/>
            <a:ext cx="3807529" cy="4307224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C9B205CC-DED1-6BD2-0CD5-5F48A8F650D0}"/>
              </a:ext>
            </a:extLst>
          </p:cNvPr>
          <p:cNvSpPr txBox="1"/>
          <p:nvPr/>
        </p:nvSpPr>
        <p:spPr>
          <a:xfrm>
            <a:off x="1097280" y="4178506"/>
            <a:ext cx="10213200" cy="50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  <a:endParaRPr lang="da-DK" dirty="0"/>
          </a:p>
        </p:txBody>
      </p:sp>
      <p:cxnSp>
        <p:nvCxnSpPr>
          <p:cNvPr id="10" name="Lige pilforbindelse 9">
            <a:extLst>
              <a:ext uri="{FF2B5EF4-FFF2-40B4-BE49-F238E27FC236}">
                <a16:creationId xmlns:a16="http://schemas.microsoft.com/office/drawing/2014/main" id="{4E8F9DC3-C818-398D-539D-3CFE04C50DEE}"/>
              </a:ext>
            </a:extLst>
          </p:cNvPr>
          <p:cNvCxnSpPr>
            <a:cxnSpLocks/>
          </p:cNvCxnSpPr>
          <p:nvPr/>
        </p:nvCxnSpPr>
        <p:spPr>
          <a:xfrm flipV="1">
            <a:off x="4852088" y="3105665"/>
            <a:ext cx="2990334" cy="222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Lige pilforbindelse 10">
            <a:extLst>
              <a:ext uri="{FF2B5EF4-FFF2-40B4-BE49-F238E27FC236}">
                <a16:creationId xmlns:a16="http://schemas.microsoft.com/office/drawing/2014/main" id="{E9928173-2F6E-3455-1DED-327694039A9E}"/>
              </a:ext>
            </a:extLst>
          </p:cNvPr>
          <p:cNvCxnSpPr>
            <a:cxnSpLocks/>
          </p:cNvCxnSpPr>
          <p:nvPr/>
        </p:nvCxnSpPr>
        <p:spPr>
          <a:xfrm flipV="1">
            <a:off x="3439299" y="3196878"/>
            <a:ext cx="4403123" cy="353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Lige pilforbindelse 11">
            <a:extLst>
              <a:ext uri="{FF2B5EF4-FFF2-40B4-BE49-F238E27FC236}">
                <a16:creationId xmlns:a16="http://schemas.microsoft.com/office/drawing/2014/main" id="{556A4DDB-61C3-6DEB-3855-6104AC0DDA21}"/>
              </a:ext>
            </a:extLst>
          </p:cNvPr>
          <p:cNvCxnSpPr>
            <a:cxnSpLocks/>
          </p:cNvCxnSpPr>
          <p:nvPr/>
        </p:nvCxnSpPr>
        <p:spPr>
          <a:xfrm>
            <a:off x="6417278" y="3976814"/>
            <a:ext cx="18040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7436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1849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bibliotek til at opstille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API’er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med i Python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Understøtter også alt det vi har talt om i dag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 bitcoin API vi lige ”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requestede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kunne sagtens være lavet i Flask</a:t>
            </a: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5802534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 i Python</a:t>
            </a:r>
          </a:p>
        </p:txBody>
      </p:sp>
      <p:pic>
        <p:nvPicPr>
          <p:cNvPr id="11" name="Billede 10">
            <a:extLst>
              <a:ext uri="{FF2B5EF4-FFF2-40B4-BE49-F238E27FC236}">
                <a16:creationId xmlns:a16="http://schemas.microsoft.com/office/drawing/2014/main" id="{9762A94B-43DB-1811-5D6C-95C01AA22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69646"/>
            <a:ext cx="3461004" cy="247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9185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lede 12">
            <a:extLst>
              <a:ext uri="{FF2B5EF4-FFF2-40B4-BE49-F238E27FC236}">
                <a16:creationId xmlns:a16="http://schemas.microsoft.com/office/drawing/2014/main" id="{6F77044F-C64A-F1FF-9D25-626807D0E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69646"/>
            <a:ext cx="3461004" cy="247993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 i Python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3095CB94-0AEF-299E-C986-980CBB00CDD0}"/>
              </a:ext>
            </a:extLst>
          </p:cNvPr>
          <p:cNvSpPr/>
          <p:nvPr/>
        </p:nvSpPr>
        <p:spPr>
          <a:xfrm>
            <a:off x="1466335" y="2857772"/>
            <a:ext cx="3080952" cy="32127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" name="Lige forbindelse 3">
            <a:extLst>
              <a:ext uri="{FF2B5EF4-FFF2-40B4-BE49-F238E27FC236}">
                <a16:creationId xmlns:a16="http://schemas.microsoft.com/office/drawing/2014/main" id="{0511897E-5EA8-B234-6090-1AC0EB49130F}"/>
              </a:ext>
            </a:extLst>
          </p:cNvPr>
          <p:cNvCxnSpPr>
            <a:cxnSpLocks/>
          </p:cNvCxnSpPr>
          <p:nvPr/>
        </p:nvCxnSpPr>
        <p:spPr>
          <a:xfrm>
            <a:off x="4547287" y="3023286"/>
            <a:ext cx="197708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felt 5">
            <a:extLst>
              <a:ext uri="{FF2B5EF4-FFF2-40B4-BE49-F238E27FC236}">
                <a16:creationId xmlns:a16="http://schemas.microsoft.com/office/drawing/2014/main" id="{6558B5B2-051E-ADA1-B407-4FE2C3E64400}"/>
              </a:ext>
            </a:extLst>
          </p:cNvPr>
          <p:cNvSpPr txBox="1"/>
          <p:nvPr/>
        </p:nvSpPr>
        <p:spPr>
          <a:xfrm>
            <a:off x="6623221" y="2833744"/>
            <a:ext cx="5206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API ”ruten” til metoden, &lt;</a:t>
            </a:r>
            <a:r>
              <a:rPr lang="da-DK" dirty="0" err="1"/>
              <a:t>name</a:t>
            </a:r>
            <a:r>
              <a:rPr lang="da-DK" dirty="0"/>
              <a:t>&gt; er et argument!</a:t>
            </a:r>
          </a:p>
        </p:txBody>
      </p:sp>
    </p:spTree>
    <p:extLst>
      <p:ext uri="{BB962C8B-B14F-4D97-AF65-F5344CB8AC3E}">
        <p14:creationId xmlns:p14="http://schemas.microsoft.com/office/powerpoint/2010/main" val="421484976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lede 8">
            <a:extLst>
              <a:ext uri="{FF2B5EF4-FFF2-40B4-BE49-F238E27FC236}">
                <a16:creationId xmlns:a16="http://schemas.microsoft.com/office/drawing/2014/main" id="{45360F5B-CD8B-EC60-6DB4-002B32373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69646"/>
            <a:ext cx="3461004" cy="247993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 i Python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3095CB94-0AEF-299E-C986-980CBB00CDD0}"/>
              </a:ext>
            </a:extLst>
          </p:cNvPr>
          <p:cNvSpPr/>
          <p:nvPr/>
        </p:nvSpPr>
        <p:spPr>
          <a:xfrm>
            <a:off x="1466335" y="2857772"/>
            <a:ext cx="3080952" cy="32127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98BF9A9-C634-2EF5-E8FA-7583625A74BF}"/>
              </a:ext>
            </a:extLst>
          </p:cNvPr>
          <p:cNvSpPr/>
          <p:nvPr/>
        </p:nvSpPr>
        <p:spPr>
          <a:xfrm>
            <a:off x="1516045" y="4084041"/>
            <a:ext cx="3080952" cy="32127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8" name="Lige forbindelse 7">
            <a:extLst>
              <a:ext uri="{FF2B5EF4-FFF2-40B4-BE49-F238E27FC236}">
                <a16:creationId xmlns:a16="http://schemas.microsoft.com/office/drawing/2014/main" id="{4663F7CD-F7DB-BA16-FFC1-F2FF141B35B1}"/>
              </a:ext>
            </a:extLst>
          </p:cNvPr>
          <p:cNvCxnSpPr>
            <a:cxnSpLocks/>
          </p:cNvCxnSpPr>
          <p:nvPr/>
        </p:nvCxnSpPr>
        <p:spPr>
          <a:xfrm>
            <a:off x="4596997" y="4249555"/>
            <a:ext cx="19273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felt 9">
            <a:extLst>
              <a:ext uri="{FF2B5EF4-FFF2-40B4-BE49-F238E27FC236}">
                <a16:creationId xmlns:a16="http://schemas.microsoft.com/office/drawing/2014/main" id="{BF393057-9DEC-D56B-2C49-E8B600D3FF4D}"/>
              </a:ext>
            </a:extLst>
          </p:cNvPr>
          <p:cNvSpPr txBox="1"/>
          <p:nvPr/>
        </p:nvSpPr>
        <p:spPr>
          <a:xfrm>
            <a:off x="6623221" y="4035986"/>
            <a:ext cx="5206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Starter </a:t>
            </a:r>
            <a:r>
              <a:rPr lang="da-DK" dirty="0" err="1"/>
              <a:t>API’et</a:t>
            </a:r>
            <a:r>
              <a:rPr lang="da-DK" dirty="0"/>
              <a:t> på en given port</a:t>
            </a:r>
          </a:p>
        </p:txBody>
      </p:sp>
      <p:cxnSp>
        <p:nvCxnSpPr>
          <p:cNvPr id="11" name="Lige forbindelse 10">
            <a:extLst>
              <a:ext uri="{FF2B5EF4-FFF2-40B4-BE49-F238E27FC236}">
                <a16:creationId xmlns:a16="http://schemas.microsoft.com/office/drawing/2014/main" id="{77EF1BBC-0F7F-3798-323B-C8D1356B3656}"/>
              </a:ext>
            </a:extLst>
          </p:cNvPr>
          <p:cNvCxnSpPr>
            <a:cxnSpLocks/>
          </p:cNvCxnSpPr>
          <p:nvPr/>
        </p:nvCxnSpPr>
        <p:spPr>
          <a:xfrm>
            <a:off x="4547287" y="3023286"/>
            <a:ext cx="197708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felt 11">
            <a:extLst>
              <a:ext uri="{FF2B5EF4-FFF2-40B4-BE49-F238E27FC236}">
                <a16:creationId xmlns:a16="http://schemas.microsoft.com/office/drawing/2014/main" id="{EBAFF1C7-EA25-431C-4E95-2E7483D54940}"/>
              </a:ext>
            </a:extLst>
          </p:cNvPr>
          <p:cNvSpPr txBox="1"/>
          <p:nvPr/>
        </p:nvSpPr>
        <p:spPr>
          <a:xfrm>
            <a:off x="6623221" y="2833744"/>
            <a:ext cx="5206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API ”ruten” til metoden, &lt;</a:t>
            </a:r>
            <a:r>
              <a:rPr lang="da-DK" dirty="0" err="1"/>
              <a:t>name</a:t>
            </a:r>
            <a:r>
              <a:rPr lang="da-DK" dirty="0"/>
              <a:t>&gt; er et argument!</a:t>
            </a:r>
          </a:p>
        </p:txBody>
      </p:sp>
    </p:spTree>
    <p:extLst>
      <p:ext uri="{BB962C8B-B14F-4D97-AF65-F5344CB8AC3E}">
        <p14:creationId xmlns:p14="http://schemas.microsoft.com/office/powerpoint/2010/main" val="40727832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 i Python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73132CC5-6A83-48D1-B32B-FB7324F29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69646"/>
            <a:ext cx="3461004" cy="2479932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12FFF608-D2C2-95F3-14AC-B704C1E64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684" y="1869646"/>
            <a:ext cx="6091401" cy="173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0452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 i Python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73132CC5-6A83-48D1-B32B-FB7324F29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69646"/>
            <a:ext cx="3461004" cy="2479932"/>
          </a:xfrm>
          <a:prstGeom prst="rect">
            <a:avLst/>
          </a:prstGeom>
        </p:spPr>
      </p:pic>
      <p:pic>
        <p:nvPicPr>
          <p:cNvPr id="15" name="Billede 14">
            <a:extLst>
              <a:ext uri="{FF2B5EF4-FFF2-40B4-BE49-F238E27FC236}">
                <a16:creationId xmlns:a16="http://schemas.microsoft.com/office/drawing/2014/main" id="{EBC56045-FC72-321E-175F-7DE31A171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684" y="1869646"/>
            <a:ext cx="6091401" cy="1730767"/>
          </a:xfrm>
          <a:prstGeom prst="rect">
            <a:avLst/>
          </a:prstGeom>
        </p:spPr>
      </p:pic>
      <p:sp>
        <p:nvSpPr>
          <p:cNvPr id="16" name="Ellipse 15">
            <a:extLst>
              <a:ext uri="{FF2B5EF4-FFF2-40B4-BE49-F238E27FC236}">
                <a16:creationId xmlns:a16="http://schemas.microsoft.com/office/drawing/2014/main" id="{6769504A-A3C7-1ABB-3845-AEEFAB4C4428}"/>
              </a:ext>
            </a:extLst>
          </p:cNvPr>
          <p:cNvSpPr/>
          <p:nvPr/>
        </p:nvSpPr>
        <p:spPr>
          <a:xfrm>
            <a:off x="7090020" y="1948767"/>
            <a:ext cx="1087396" cy="321276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7" name="Lige forbindelse 16">
            <a:extLst>
              <a:ext uri="{FF2B5EF4-FFF2-40B4-BE49-F238E27FC236}">
                <a16:creationId xmlns:a16="http://schemas.microsoft.com/office/drawing/2014/main" id="{85FB4BBF-139E-38C1-816D-077BD5B270FA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7238301" y="2270043"/>
            <a:ext cx="395417" cy="202124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felt 17">
            <a:extLst>
              <a:ext uri="{FF2B5EF4-FFF2-40B4-BE49-F238E27FC236}">
                <a16:creationId xmlns:a16="http://schemas.microsoft.com/office/drawing/2014/main" id="{35626E20-C5F0-CEF9-319D-004462B8D86A}"/>
              </a:ext>
            </a:extLst>
          </p:cNvPr>
          <p:cNvSpPr txBox="1"/>
          <p:nvPr/>
        </p:nvSpPr>
        <p:spPr>
          <a:xfrm>
            <a:off x="5301377" y="4291291"/>
            <a:ext cx="5792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127.0.0.1 er en ip-adresse og 8000 er en port. </a:t>
            </a:r>
          </a:p>
          <a:p>
            <a:r>
              <a:rPr lang="da-DK" dirty="0"/>
              <a:t>Det er sådan cirka bare det samme som et navn på en hjemmeside. </a:t>
            </a:r>
            <a:r>
              <a:rPr lang="da-DK" dirty="0" err="1"/>
              <a:t>Google.dk</a:t>
            </a:r>
            <a:r>
              <a:rPr lang="da-DK" dirty="0"/>
              <a:t> kører f.eks. på ip adressen 142.250.181.206 og port 80. </a:t>
            </a:r>
          </a:p>
        </p:txBody>
      </p:sp>
    </p:spTree>
    <p:extLst>
      <p:ext uri="{BB962C8B-B14F-4D97-AF65-F5344CB8AC3E}">
        <p14:creationId xmlns:p14="http://schemas.microsoft.com/office/powerpoint/2010/main" val="143694750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lede 11">
            <a:extLst>
              <a:ext uri="{FF2B5EF4-FFF2-40B4-BE49-F238E27FC236}">
                <a16:creationId xmlns:a16="http://schemas.microsoft.com/office/drawing/2014/main" id="{E6AE72EC-5191-3F94-D6DB-08E7C5562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684" y="1869646"/>
            <a:ext cx="6091401" cy="173076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 i Python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73132CC5-6A83-48D1-B32B-FB7324F29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69646"/>
            <a:ext cx="3461004" cy="2479932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70220E8E-883D-2194-3B22-C2137F09A910}"/>
              </a:ext>
            </a:extLst>
          </p:cNvPr>
          <p:cNvSpPr/>
          <p:nvPr/>
        </p:nvSpPr>
        <p:spPr>
          <a:xfrm>
            <a:off x="7090020" y="1948767"/>
            <a:ext cx="1087396" cy="321276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5" name="Lige forbindelse 4">
            <a:extLst>
              <a:ext uri="{FF2B5EF4-FFF2-40B4-BE49-F238E27FC236}">
                <a16:creationId xmlns:a16="http://schemas.microsoft.com/office/drawing/2014/main" id="{06B0D611-DA75-41C4-CB04-C8AD9DB7B1EB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7238301" y="2270043"/>
            <a:ext cx="395417" cy="202124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felt 5">
            <a:extLst>
              <a:ext uri="{FF2B5EF4-FFF2-40B4-BE49-F238E27FC236}">
                <a16:creationId xmlns:a16="http://schemas.microsoft.com/office/drawing/2014/main" id="{DEDEFF28-8998-9C17-51AD-0E60A9C75B02}"/>
              </a:ext>
            </a:extLst>
          </p:cNvPr>
          <p:cNvSpPr txBox="1"/>
          <p:nvPr/>
        </p:nvSpPr>
        <p:spPr>
          <a:xfrm>
            <a:off x="5301377" y="4291291"/>
            <a:ext cx="5792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127.0.0.1 er en ip-adresse og 8000 er en port. </a:t>
            </a:r>
          </a:p>
          <a:p>
            <a:r>
              <a:rPr lang="da-DK" dirty="0"/>
              <a:t>Det er sådan cirka bare det samme som et navn på en hjemmeside. </a:t>
            </a:r>
            <a:r>
              <a:rPr lang="da-DK" dirty="0" err="1"/>
              <a:t>Google.dk</a:t>
            </a:r>
            <a:r>
              <a:rPr lang="da-DK" dirty="0"/>
              <a:t> kører f.eks. på ip adressen 142.250.181.206 og port 80. 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D9E72D4B-8942-534B-89CE-32D52D35CC3A}"/>
              </a:ext>
            </a:extLst>
          </p:cNvPr>
          <p:cNvSpPr txBox="1"/>
          <p:nvPr/>
        </p:nvSpPr>
        <p:spPr>
          <a:xfrm>
            <a:off x="1095835" y="4548148"/>
            <a:ext cx="10213200" cy="50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1737110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ktiv">
  <a:themeElements>
    <a:clrScheme name="Brugerdefineret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7030A0"/>
      </a:accent1>
      <a:accent2>
        <a:srgbClr val="7030A0"/>
      </a:accent2>
      <a:accent3>
        <a:srgbClr val="7030A0"/>
      </a:accent3>
      <a:accent4>
        <a:srgbClr val="7030A0"/>
      </a:accent4>
      <a:accent5>
        <a:srgbClr val="7030A0"/>
      </a:accent5>
      <a:accent6>
        <a:srgbClr val="7030A0"/>
      </a:accent6>
      <a:hlink>
        <a:srgbClr val="7030A0"/>
      </a:hlink>
      <a:folHlink>
        <a:srgbClr val="7030A0"/>
      </a:folHlink>
    </a:clrScheme>
    <a:fontScheme name="Retrospektiv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tiv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55334</TotalTime>
  <Words>4258</Words>
  <Application>Microsoft Macintosh PowerPoint</Application>
  <PresentationFormat>Widescreen</PresentationFormat>
  <Paragraphs>549</Paragraphs>
  <Slides>107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6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107</vt:i4>
      </vt:variant>
    </vt:vector>
  </HeadingPairs>
  <TitlesOfParts>
    <vt:vector size="114" baseType="lpstr">
      <vt:lpstr>Arial</vt:lpstr>
      <vt:lpstr>Calibri</vt:lpstr>
      <vt:lpstr>Calibri Light</vt:lpstr>
      <vt:lpstr>Cambria Math</vt:lpstr>
      <vt:lpstr>Menlo</vt:lpstr>
      <vt:lpstr>Times New Roman</vt:lpstr>
      <vt:lpstr>Retrospektiv</vt:lpstr>
      <vt:lpstr>PYTHON ØVET</vt:lpstr>
      <vt:lpstr>Omkring mig</vt:lpstr>
      <vt:lpstr>Omkring Jens</vt:lpstr>
      <vt:lpstr>Omkring Loc</vt:lpstr>
      <vt:lpstr>Dagens program</vt:lpstr>
      <vt:lpstr>Dagens program</vt:lpstr>
      <vt:lpstr>Dagens program</vt:lpstr>
      <vt:lpstr>Dagens program</vt:lpstr>
      <vt:lpstr>Dagens program</vt:lpstr>
      <vt:lpstr>Dagens program</vt:lpstr>
      <vt:lpstr>Efter i dag kan I:</vt:lpstr>
      <vt:lpstr>Efter i dag kan I:</vt:lpstr>
      <vt:lpstr>Det online format</vt:lpstr>
      <vt:lpstr>Visual Studio Code </vt:lpstr>
      <vt:lpstr>FUNKTIONEL PROGRAMMERING</vt:lpstr>
      <vt:lpstr>Men først, python liste tricks</vt:lpstr>
      <vt:lpstr>List Slicing</vt:lpstr>
      <vt:lpstr>List Slicing</vt:lpstr>
      <vt:lpstr>Programmerings paradigmer</vt:lpstr>
      <vt:lpstr>Funktioner &amp; lambda </vt:lpstr>
      <vt:lpstr>Funktioner &amp; lambda </vt:lpstr>
      <vt:lpstr>Funktioner &amp; lambda </vt:lpstr>
      <vt:lpstr>Funktioner &amp; lambda </vt:lpstr>
      <vt:lpstr>Map </vt:lpstr>
      <vt:lpstr>Map </vt:lpstr>
      <vt:lpstr>Map </vt:lpstr>
      <vt:lpstr>Filter </vt:lpstr>
      <vt:lpstr>Filter </vt:lpstr>
      <vt:lpstr>Filter </vt:lpstr>
      <vt:lpstr>Opgaver pt. 1 (20-30 minutter)</vt:lpstr>
      <vt:lpstr>SQL &amp; DATABASER</vt:lpstr>
      <vt:lpstr>Databaser</vt:lpstr>
      <vt:lpstr>RDBMS</vt:lpstr>
      <vt:lpstr>RDBMS - Brewery</vt:lpstr>
      <vt:lpstr>RDBMS - Brewery</vt:lpstr>
      <vt:lpstr>RDBMS - Brewery</vt:lpstr>
      <vt:lpstr>RDBMS - Brewery</vt:lpstr>
      <vt:lpstr>RDBMS - Brewery</vt:lpstr>
      <vt:lpstr>Diagram over Brewery</vt:lpstr>
      <vt:lpstr>Brewery + Beer</vt:lpstr>
      <vt:lpstr>Brewery + Beer</vt:lpstr>
      <vt:lpstr>RBDMS - Beer</vt:lpstr>
      <vt:lpstr>RBDMS - Beer</vt:lpstr>
      <vt:lpstr>SQL</vt:lpstr>
      <vt:lpstr>SQL - Datatyper</vt:lpstr>
      <vt:lpstr>SQL - Create Table Brewery</vt:lpstr>
      <vt:lpstr>SQL - Create Table Brewery</vt:lpstr>
      <vt:lpstr>SQL - Create Table Beer</vt:lpstr>
      <vt:lpstr>SQL – Insert Into, en række</vt:lpstr>
      <vt:lpstr>SQL – Insert Into, en række</vt:lpstr>
      <vt:lpstr>SQL – Insert Into, flere rækker</vt:lpstr>
      <vt:lpstr>SQL – SELECT * </vt:lpstr>
      <vt:lpstr>SQL – SELECT * </vt:lpstr>
      <vt:lpstr>SQL – SELECT * </vt:lpstr>
      <vt:lpstr>SQL – SELECT *  </vt:lpstr>
      <vt:lpstr>SQL – SELECT   </vt:lpstr>
      <vt:lpstr>SQL – SELECT * FROM WHERE </vt:lpstr>
      <vt:lpstr>SQL – SELECT * </vt:lpstr>
      <vt:lpstr>SQL – SELECT * </vt:lpstr>
      <vt:lpstr>SQL JOIN</vt:lpstr>
      <vt:lpstr>SQL JOIN</vt:lpstr>
      <vt:lpstr>SQL JOIN</vt:lpstr>
      <vt:lpstr>SQL JOIN</vt:lpstr>
      <vt:lpstr>SQL JOIN, kolonner</vt:lpstr>
      <vt:lpstr>SQL JOIN, kolonner</vt:lpstr>
      <vt:lpstr>SQL JOIN, afgrænsning</vt:lpstr>
      <vt:lpstr>SQL JOIN, afgrænsning</vt:lpstr>
      <vt:lpstr>SQL i python</vt:lpstr>
      <vt:lpstr>SQLite3 i Python</vt:lpstr>
      <vt:lpstr>SQLite3 i Python</vt:lpstr>
      <vt:lpstr>SQLite3 i Python</vt:lpstr>
      <vt:lpstr>SQLite3 i Python</vt:lpstr>
      <vt:lpstr>SQLite3 – SQL filer</vt:lpstr>
      <vt:lpstr>SQLite3 – SQL filer</vt:lpstr>
      <vt:lpstr>SQLite3 – SQL filer</vt:lpstr>
      <vt:lpstr>Opgaver pt. 2 (30-40 minutter)</vt:lpstr>
      <vt:lpstr>HTTP, REST &amp; API</vt:lpstr>
      <vt:lpstr>Computer netværk</vt:lpstr>
      <vt:lpstr>TCP/IP</vt:lpstr>
      <vt:lpstr>HTTP</vt:lpstr>
      <vt:lpstr>API</vt:lpstr>
      <vt:lpstr>JSON</vt:lpstr>
      <vt:lpstr>JSON</vt:lpstr>
      <vt:lpstr>JSON</vt:lpstr>
      <vt:lpstr>Requests</vt:lpstr>
      <vt:lpstr>Requests i Python</vt:lpstr>
      <vt:lpstr>Requests i Python</vt:lpstr>
      <vt:lpstr>Requests i Python</vt:lpstr>
      <vt:lpstr>Requests i Python</vt:lpstr>
      <vt:lpstr>Requests i Python</vt:lpstr>
      <vt:lpstr>Requests i Python</vt:lpstr>
      <vt:lpstr>Requests i Python</vt:lpstr>
      <vt:lpstr>Flask</vt:lpstr>
      <vt:lpstr>Flask i Python</vt:lpstr>
      <vt:lpstr>Flask i Python</vt:lpstr>
      <vt:lpstr>Flask i Python</vt:lpstr>
      <vt:lpstr>Flask i Python</vt:lpstr>
      <vt:lpstr>Flask i Python</vt:lpstr>
      <vt:lpstr>Flask i Python</vt:lpstr>
      <vt:lpstr>Flask, flere argumenter &amp; retur JSON</vt:lpstr>
      <vt:lpstr>Flask, flere argumenter &amp; retur JSON</vt:lpstr>
      <vt:lpstr>Flask, flere argumenter &amp; retur JSON</vt:lpstr>
      <vt:lpstr>Flask, flere argumenter &amp; retur JSON</vt:lpstr>
      <vt:lpstr>Opgaver pt. 3 (30-40 minutter)</vt:lpstr>
      <vt:lpstr>At binde det hele sammen</vt:lpstr>
      <vt:lpstr>Afrunding</vt:lpstr>
      <vt:lpstr>Spørgsmål?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Anders Bensen</dc:creator>
  <cp:lastModifiedBy>Anders Bensen</cp:lastModifiedBy>
  <cp:revision>1868</cp:revision>
  <dcterms:created xsi:type="dcterms:W3CDTF">2021-04-07T17:49:37Z</dcterms:created>
  <dcterms:modified xsi:type="dcterms:W3CDTF">2022-09-29T13:32:28Z</dcterms:modified>
</cp:coreProperties>
</file>